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1" r:id="rId3"/>
    <p:sldId id="269" r:id="rId4"/>
    <p:sldId id="285" r:id="rId5"/>
    <p:sldId id="272" r:id="rId6"/>
    <p:sldId id="273" r:id="rId7"/>
    <p:sldId id="274" r:id="rId8"/>
    <p:sldId id="275" r:id="rId9"/>
    <p:sldId id="258" r:id="rId10"/>
    <p:sldId id="263" r:id="rId11"/>
    <p:sldId id="281" r:id="rId12"/>
    <p:sldId id="282" r:id="rId13"/>
    <p:sldId id="280" r:id="rId14"/>
    <p:sldId id="261" r:id="rId15"/>
    <p:sldId id="270" r:id="rId16"/>
    <p:sldId id="271" r:id="rId17"/>
    <p:sldId id="287" r:id="rId18"/>
    <p:sldId id="276" r:id="rId19"/>
    <p:sldId id="279" r:id="rId20"/>
    <p:sldId id="277" r:id="rId21"/>
    <p:sldId id="278" r:id="rId22"/>
    <p:sldId id="283" r:id="rId23"/>
    <p:sldId id="259" r:id="rId24"/>
    <p:sldId id="286" r:id="rId25"/>
    <p:sldId id="268" r:id="rId26"/>
    <p:sldId id="266" r:id="rId27"/>
    <p:sldId id="267" r:id="rId28"/>
    <p:sldId id="289" r:id="rId29"/>
    <p:sldId id="262" r:id="rId30"/>
    <p:sldId id="264" r:id="rId31"/>
    <p:sldId id="284" r:id="rId32"/>
    <p:sldId id="292"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718" autoAdjust="0"/>
  </p:normalViewPr>
  <p:slideViewPr>
    <p:cSldViewPr>
      <p:cViewPr>
        <p:scale>
          <a:sx n="86" d="100"/>
          <a:sy n="86" d="100"/>
        </p:scale>
        <p:origin x="-7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3-14T15:22:02.22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B80CF-51BE-47CC-8247-96D52F3464CF}" type="datetimeFigureOut">
              <a:rPr lang="en-SG" smtClean="0"/>
              <a:pPr/>
              <a:t>25/8/2014</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AED76-BB0C-4FDC-B776-C1C1C6311FF4}"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1</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Painted by Max Lieberman in 1932</a:t>
            </a:r>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13</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Evening Post,  </a:t>
            </a:r>
            <a:r>
              <a:rPr lang="en-US" dirty="0" smtClean="0"/>
              <a:t>Volume CXVI  Issue 8  10</a:t>
            </a:r>
            <a:r>
              <a:rPr lang="en-US" baseline="30000" dirty="0" smtClean="0"/>
              <a:t>th</a:t>
            </a:r>
            <a:r>
              <a:rPr lang="en-US" dirty="0" smtClean="0"/>
              <a:t> July 1933   page 7</a:t>
            </a:r>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18</a:t>
            </a:fld>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Evening Post 6</a:t>
            </a:r>
            <a:r>
              <a:rPr lang="en-US" baseline="30000" dirty="0" smtClean="0"/>
              <a:t>th</a:t>
            </a:r>
            <a:r>
              <a:rPr lang="en-US" dirty="0" smtClean="0"/>
              <a:t> October 1934</a:t>
            </a:r>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19</a:t>
            </a:fld>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Evening Post, 27</a:t>
            </a:r>
            <a:r>
              <a:rPr lang="en-US" baseline="30000" dirty="0" smtClean="0"/>
              <a:t>th</a:t>
            </a:r>
            <a:r>
              <a:rPr lang="en-US" dirty="0" smtClean="0"/>
              <a:t> July 1937</a:t>
            </a:r>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20</a:t>
            </a:fld>
            <a:endParaRPr lang="en-S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Evening Post, January 4, 1938</a:t>
            </a:r>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21</a:t>
            </a:fld>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23</a:t>
            </a:fld>
            <a:endParaRPr lang="en-S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46BAED76-BB0C-4FDC-B776-C1C1C6311FF4}" type="slidenum">
              <a:rPr lang="en-SG" smtClean="0"/>
              <a:pPr/>
              <a:t>29</a:t>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25/8/2014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25/8/2014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25/8/2014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25/8/2014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B9387-3406-4FC4-8A40-24D32A30A28C}" type="datetimeFigureOut">
              <a:rPr lang="en-SG" smtClean="0"/>
              <a:pPr/>
              <a:t>25/8/2014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DBB9387-3406-4FC4-8A40-24D32A30A28C}" type="datetimeFigureOut">
              <a:rPr lang="en-SG" smtClean="0"/>
              <a:pPr/>
              <a:t>25/8/2014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DBB9387-3406-4FC4-8A40-24D32A30A28C}" type="datetimeFigureOut">
              <a:rPr lang="en-SG" smtClean="0"/>
              <a:pPr/>
              <a:t>25/8/2014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DBB9387-3406-4FC4-8A40-24D32A30A28C}" type="datetimeFigureOut">
              <a:rPr lang="en-SG" smtClean="0"/>
              <a:pPr/>
              <a:t>25/8/2014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B9387-3406-4FC4-8A40-24D32A30A28C}" type="datetimeFigureOut">
              <a:rPr lang="en-SG" smtClean="0"/>
              <a:pPr/>
              <a:t>25/8/2014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B9387-3406-4FC4-8A40-24D32A30A28C}" type="datetimeFigureOut">
              <a:rPr lang="en-SG" smtClean="0"/>
              <a:pPr/>
              <a:t>25/8/2014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B9387-3406-4FC4-8A40-24D32A30A28C}" type="datetimeFigureOut">
              <a:rPr lang="en-SG" smtClean="0"/>
              <a:pPr/>
              <a:t>25/8/2014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B9387-3406-4FC4-8A40-24D32A30A28C}" type="datetimeFigureOut">
              <a:rPr lang="en-SG" smtClean="0"/>
              <a:pPr/>
              <a:t>25/8/2014</a:t>
            </a:fld>
            <a:endParaRPr lang="en-S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2E608-7F0D-4E82-8F95-81ED7CABC3D3}"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17.gif"/><Relationship Id="rId7" Type="http://schemas.openxmlformats.org/officeDocument/2006/relationships/image" Target="../media/image34.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 Id="rId9" Type="http://schemas.openxmlformats.org/officeDocument/2006/relationships/image" Target="../media/image36.gif"/></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holocaustcentre.org.n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Fate of the Berlin Jewish </a:t>
            </a:r>
            <a:r>
              <a:rPr lang="en-US" smtClean="0"/>
              <a:t>Health            Insurance Doctors under        National </a:t>
            </a:r>
            <a:r>
              <a:rPr lang="en-US" dirty="0" smtClean="0"/>
              <a:t>Socialism.</a:t>
            </a:r>
            <a:endParaRPr lang="en-SG" dirty="0"/>
          </a:p>
        </p:txBody>
      </p:sp>
      <p:sp>
        <p:nvSpPr>
          <p:cNvPr id="3" name="Subtitle 2"/>
          <p:cNvSpPr>
            <a:spLocks noGrp="1"/>
          </p:cNvSpPr>
          <p:nvPr>
            <p:ph type="subTitle" idx="1"/>
          </p:nvPr>
        </p:nvSpPr>
        <p:spPr/>
        <p:txBody>
          <a:bodyPr/>
          <a:lstStyle/>
          <a:p>
            <a:endParaRPr lang="en-US" smtClean="0"/>
          </a:p>
          <a:p>
            <a:r>
              <a:rPr lang="en-US" smtClean="0"/>
              <a:t>1933 - 1945                                                                  </a:t>
            </a:r>
            <a:endParaRPr lang="en-SG" dirty="0"/>
          </a:p>
        </p:txBody>
      </p:sp>
      <p:sp>
        <p:nvSpPr>
          <p:cNvPr id="4" name="TextBox 3"/>
          <p:cNvSpPr txBox="1"/>
          <p:nvPr/>
        </p:nvSpPr>
        <p:spPr>
          <a:xfrm>
            <a:off x="3923928" y="5877272"/>
            <a:ext cx="2592288" cy="369332"/>
          </a:xfrm>
          <a:prstGeom prst="rect">
            <a:avLst/>
          </a:prstGeom>
          <a:noFill/>
        </p:spPr>
        <p:txBody>
          <a:bodyPr wrap="square" rtlCol="0">
            <a:spAutoFit/>
          </a:bodyPr>
          <a:lstStyle/>
          <a:p>
            <a:r>
              <a:rPr lang="en-US" dirty="0" smtClean="0"/>
              <a:t>Dr. Susi Williams</a:t>
            </a:r>
            <a:endParaRPr lang="en-SG"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Queen Elizabeth 1</a:t>
            </a:r>
            <a:endParaRPr lang="en-SG" dirty="0"/>
          </a:p>
        </p:txBody>
      </p:sp>
      <p:sp>
        <p:nvSpPr>
          <p:cNvPr id="5" name="Content Placeholder 4"/>
          <p:cNvSpPr>
            <a:spLocks noGrp="1"/>
          </p:cNvSpPr>
          <p:nvPr>
            <p:ph sz="half" idx="1"/>
          </p:nvPr>
        </p:nvSpPr>
        <p:spPr/>
        <p:txBody>
          <a:bodyPr/>
          <a:lstStyle/>
          <a:p>
            <a:endParaRPr lang="en-US" dirty="0" smtClean="0"/>
          </a:p>
          <a:p>
            <a:pPr>
              <a:buNone/>
            </a:pPr>
            <a:endParaRPr lang="en-US" dirty="0" smtClean="0"/>
          </a:p>
          <a:p>
            <a:pPr>
              <a:buNone/>
            </a:pPr>
            <a:endParaRPr lang="en-SG" dirty="0"/>
          </a:p>
        </p:txBody>
      </p:sp>
      <p:sp>
        <p:nvSpPr>
          <p:cNvPr id="6" name="Content Placeholder 5"/>
          <p:cNvSpPr>
            <a:spLocks noGrp="1"/>
          </p:cNvSpPr>
          <p:nvPr>
            <p:ph sz="half" idx="2"/>
          </p:nvPr>
        </p:nvSpPr>
        <p:spPr/>
        <p:txBody>
          <a:bodyPr/>
          <a:lstStyle/>
          <a:p>
            <a:pPr>
              <a:buNone/>
            </a:pPr>
            <a:r>
              <a:rPr lang="en-US" dirty="0" smtClean="0"/>
              <a:t>Her private Physician Rodrigo Lopez, a </a:t>
            </a:r>
            <a:r>
              <a:rPr lang="en-US" dirty="0" err="1" smtClean="0"/>
              <a:t>Marrano</a:t>
            </a:r>
            <a:r>
              <a:rPr lang="en-US" dirty="0" smtClean="0"/>
              <a:t>, was arrested and accused of treason. He was hung drawn and quartered in 1597.</a:t>
            </a:r>
            <a:endParaRPr lang="en-SG" dirty="0"/>
          </a:p>
        </p:txBody>
      </p:sp>
      <p:pic>
        <p:nvPicPr>
          <p:cNvPr id="8" name="Picture 7" descr="biography.jpg"/>
          <p:cNvPicPr>
            <a:picLocks noChangeAspect="1"/>
          </p:cNvPicPr>
          <p:nvPr/>
        </p:nvPicPr>
        <p:blipFill>
          <a:blip r:embed="rId2" cstate="print"/>
          <a:stretch>
            <a:fillRect/>
          </a:stretch>
        </p:blipFill>
        <p:spPr>
          <a:xfrm>
            <a:off x="323529" y="2132856"/>
            <a:ext cx="3917099" cy="36733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astikart2.gif"/>
          <p:cNvPicPr>
            <a:picLocks noChangeAspect="1"/>
          </p:cNvPicPr>
          <p:nvPr/>
        </p:nvPicPr>
        <p:blipFill>
          <a:blip r:embed="rId2" cstate="print"/>
          <a:stretch>
            <a:fillRect/>
          </a:stretch>
        </p:blipFill>
        <p:spPr>
          <a:xfrm>
            <a:off x="2699792" y="1844824"/>
            <a:ext cx="2880321" cy="29603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zi5.jpg"/>
          <p:cNvPicPr>
            <a:picLocks noChangeAspect="1"/>
          </p:cNvPicPr>
          <p:nvPr/>
        </p:nvPicPr>
        <p:blipFill>
          <a:blip r:embed="rId2" cstate="print"/>
          <a:stretch>
            <a:fillRect/>
          </a:stretch>
        </p:blipFill>
        <p:spPr>
          <a:xfrm>
            <a:off x="1691680" y="1556792"/>
            <a:ext cx="4968552" cy="49685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ze1.jpg"/>
          <p:cNvPicPr>
            <a:picLocks noChangeAspect="1"/>
          </p:cNvPicPr>
          <p:nvPr/>
        </p:nvPicPr>
        <p:blipFill>
          <a:blip r:embed="rId3" cstate="print"/>
          <a:stretch>
            <a:fillRect/>
          </a:stretch>
        </p:blipFill>
        <p:spPr>
          <a:xfrm>
            <a:off x="2411760" y="1124744"/>
            <a:ext cx="3726414" cy="4913953"/>
          </a:xfrm>
          <a:prstGeom prst="rect">
            <a:avLst/>
          </a:prstGeom>
        </p:spPr>
      </p:pic>
      <p:sp>
        <p:nvSpPr>
          <p:cNvPr id="3" name="TextBox 2"/>
          <p:cNvSpPr txBox="1"/>
          <p:nvPr/>
        </p:nvSpPr>
        <p:spPr>
          <a:xfrm>
            <a:off x="2699792" y="188640"/>
            <a:ext cx="6696744" cy="369332"/>
          </a:xfrm>
          <a:prstGeom prst="rect">
            <a:avLst/>
          </a:prstGeom>
          <a:noFill/>
        </p:spPr>
        <p:txBody>
          <a:bodyPr wrap="square" rtlCol="0">
            <a:spAutoFit/>
          </a:bodyPr>
          <a:lstStyle/>
          <a:p>
            <a:r>
              <a:rPr lang="en-US" dirty="0" smtClean="0"/>
              <a:t>Professor Ferdinand </a:t>
            </a:r>
            <a:r>
              <a:rPr lang="en-US" dirty="0" err="1" smtClean="0"/>
              <a:t>Sauerbruch</a:t>
            </a:r>
            <a:endParaRPr lang="en-SG" dirty="0"/>
          </a:p>
        </p:txBody>
      </p:sp>
      <p:sp>
        <p:nvSpPr>
          <p:cNvPr id="5" name="TextBox 4"/>
          <p:cNvSpPr txBox="1"/>
          <p:nvPr/>
        </p:nvSpPr>
        <p:spPr>
          <a:xfrm>
            <a:off x="827584" y="6093296"/>
            <a:ext cx="7632848" cy="369332"/>
          </a:xfrm>
          <a:prstGeom prst="rect">
            <a:avLst/>
          </a:prstGeom>
          <a:noFill/>
        </p:spPr>
        <p:txBody>
          <a:bodyPr wrap="square" rtlCol="0">
            <a:spAutoFit/>
          </a:bodyPr>
          <a:lstStyle/>
          <a:p>
            <a:r>
              <a:rPr lang="en-US" dirty="0" smtClean="0"/>
              <a:t> Painted by Max Lieberman 1932</a:t>
            </a:r>
            <a:endParaRPr lang="en-S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all 2010.jpg"/>
          <p:cNvPicPr>
            <a:picLocks noChangeAspect="1"/>
          </p:cNvPicPr>
          <p:nvPr/>
        </p:nvPicPr>
        <p:blipFill>
          <a:blip r:embed="rId3" cstate="print">
            <a:lum contrast="51000"/>
          </a:blip>
          <a:stretch>
            <a:fillRect/>
          </a:stretch>
        </p:blipFill>
        <p:spPr>
          <a:xfrm>
            <a:off x="1619672" y="1124744"/>
            <a:ext cx="9144000" cy="666205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10111104239721_0001.jpg"/>
          <p:cNvPicPr>
            <a:picLocks noChangeAspect="1"/>
          </p:cNvPicPr>
          <p:nvPr/>
        </p:nvPicPr>
        <p:blipFill>
          <a:blip r:embed="rId2" cstate="print">
            <a:lum bright="-30000" contrast="44000"/>
          </a:blip>
          <a:stretch>
            <a:fillRect/>
          </a:stretch>
        </p:blipFill>
        <p:spPr>
          <a:xfrm>
            <a:off x="0" y="196454"/>
            <a:ext cx="9144000" cy="64650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111104228378_0001.jpg"/>
          <p:cNvPicPr>
            <a:picLocks noChangeAspect="1"/>
          </p:cNvPicPr>
          <p:nvPr/>
        </p:nvPicPr>
        <p:blipFill>
          <a:blip r:embed="rId2" cstate="print"/>
          <a:stretch>
            <a:fillRect/>
          </a:stretch>
        </p:blipFill>
        <p:spPr>
          <a:xfrm>
            <a:off x="827584" y="-447500"/>
            <a:ext cx="10332640" cy="7305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with Dr. Sternberg	</a:t>
            </a:r>
            <a:endParaRPr lang="en-SG" dirty="0"/>
          </a:p>
        </p:txBody>
      </p:sp>
      <p:sp>
        <p:nvSpPr>
          <p:cNvPr id="3" name="Content Placeholder 2"/>
          <p:cNvSpPr>
            <a:spLocks noGrp="1"/>
          </p:cNvSpPr>
          <p:nvPr>
            <p:ph idx="1"/>
          </p:nvPr>
        </p:nvSpPr>
        <p:spPr/>
        <p:txBody>
          <a:bodyPr>
            <a:normAutofit lnSpcReduction="10000"/>
          </a:bodyPr>
          <a:lstStyle/>
          <a:p>
            <a:r>
              <a:rPr lang="en-US" dirty="0" smtClean="0"/>
              <a:t>When he was interviewed by a Dominion reporter on December 24</a:t>
            </a:r>
            <a:r>
              <a:rPr lang="en-US" baseline="30000" dirty="0" smtClean="0"/>
              <a:t>th</a:t>
            </a:r>
            <a:r>
              <a:rPr lang="en-US" dirty="0" smtClean="0"/>
              <a:t> 1934 on his arrival at Wellington on the </a:t>
            </a:r>
            <a:r>
              <a:rPr lang="en-US" dirty="0" err="1" smtClean="0"/>
              <a:t>Rangitata</a:t>
            </a:r>
            <a:r>
              <a:rPr lang="en-US" dirty="0" smtClean="0"/>
              <a:t> with his wife and small son, Dr. Alfred Sternberg stated that 500 medical men had left Germany already because of Hitler’s policies. 100 had gone to Edinburgh, 200 to Palestine and the rest to France and Switzerland. He had passed the Edinburgh examinations and could work as a doctor in New Zealand.</a:t>
            </a:r>
            <a:endParaRPr lang="en-S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Loading, please wait. "/>
          <p:cNvPicPr>
            <a:picLocks noChangeAspect="1" noChangeArrowheads="1"/>
          </p:cNvPicPr>
          <p:nvPr/>
        </p:nvPicPr>
        <p:blipFill>
          <a:blip r:embed="rId3" cstate="print"/>
          <a:srcRect/>
          <a:stretch>
            <a:fillRect/>
          </a:stretch>
        </p:blipFill>
        <p:spPr bwMode="auto">
          <a:xfrm>
            <a:off x="0" y="0"/>
            <a:ext cx="1485900" cy="161925"/>
          </a:xfrm>
          <a:prstGeom prst="rect">
            <a:avLst/>
          </a:prstGeom>
          <a:noFill/>
        </p:spPr>
      </p:pic>
      <p:pic>
        <p:nvPicPr>
          <p:cNvPr id="1026" name="Picture 2" descr="Article image"/>
          <p:cNvPicPr>
            <a:picLocks noChangeAspect="1" noChangeArrowheads="1"/>
          </p:cNvPicPr>
          <p:nvPr/>
        </p:nvPicPr>
        <p:blipFill>
          <a:blip r:embed="rId4" cstate="print"/>
          <a:srcRect/>
          <a:stretch>
            <a:fillRect/>
          </a:stretch>
        </p:blipFill>
        <p:spPr bwMode="auto">
          <a:xfrm>
            <a:off x="3275856" y="0"/>
            <a:ext cx="2266950" cy="295275"/>
          </a:xfrm>
          <a:prstGeom prst="rect">
            <a:avLst/>
          </a:prstGeom>
          <a:noFill/>
        </p:spPr>
      </p:pic>
      <p:sp>
        <p:nvSpPr>
          <p:cNvPr id="1027" name="Rectangle 3"/>
          <p:cNvSpPr>
            <a:spLocks noChangeArrowheads="1"/>
          </p:cNvSpPr>
          <p:nvPr/>
        </p:nvSpPr>
        <p:spPr bwMode="auto">
          <a:xfrm>
            <a:off x="0" y="0"/>
            <a:ext cx="62865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28" name="Rectangle 4"/>
          <p:cNvSpPr>
            <a:spLocks noChangeArrowheads="1"/>
          </p:cNvSpPr>
          <p:nvPr/>
        </p:nvSpPr>
        <p:spPr bwMode="auto">
          <a:xfrm>
            <a:off x="0" y="0"/>
            <a:ext cx="790575"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pic>
        <p:nvPicPr>
          <p:cNvPr id="1029" name="Picture 5" descr="Article image"/>
          <p:cNvPicPr>
            <a:picLocks noChangeAspect="1" noChangeArrowheads="1"/>
          </p:cNvPicPr>
          <p:nvPr/>
        </p:nvPicPr>
        <p:blipFill>
          <a:blip r:embed="rId5" cstate="print"/>
          <a:srcRect/>
          <a:stretch>
            <a:fillRect/>
          </a:stretch>
        </p:blipFill>
        <p:spPr bwMode="auto">
          <a:xfrm>
            <a:off x="1586565" y="692696"/>
            <a:ext cx="3489491" cy="244264"/>
          </a:xfrm>
          <a:prstGeom prst="rect">
            <a:avLst/>
          </a:prstGeom>
          <a:noFill/>
        </p:spPr>
      </p:pic>
      <p:pic>
        <p:nvPicPr>
          <p:cNvPr id="1030" name="Picture 6" descr="Article image"/>
          <p:cNvPicPr>
            <a:picLocks noChangeAspect="1" noChangeArrowheads="1"/>
          </p:cNvPicPr>
          <p:nvPr/>
        </p:nvPicPr>
        <p:blipFill>
          <a:blip r:embed="rId6" cstate="print"/>
          <a:srcRect/>
          <a:stretch>
            <a:fillRect/>
          </a:stretch>
        </p:blipFill>
        <p:spPr bwMode="auto">
          <a:xfrm>
            <a:off x="2915816" y="332656"/>
            <a:ext cx="2686050" cy="171450"/>
          </a:xfrm>
          <a:prstGeom prst="rect">
            <a:avLst/>
          </a:prstGeom>
          <a:noFill/>
        </p:spPr>
      </p:pic>
      <p:pic>
        <p:nvPicPr>
          <p:cNvPr id="1031" name="Picture 7" descr="Article image"/>
          <p:cNvPicPr>
            <a:picLocks noChangeAspect="1" noChangeArrowheads="1"/>
          </p:cNvPicPr>
          <p:nvPr/>
        </p:nvPicPr>
        <p:blipFill>
          <a:blip r:embed="rId7" cstate="print"/>
          <a:srcRect/>
          <a:stretch>
            <a:fillRect/>
          </a:stretch>
        </p:blipFill>
        <p:spPr bwMode="auto">
          <a:xfrm>
            <a:off x="1547664" y="1196752"/>
            <a:ext cx="5061739" cy="360040"/>
          </a:xfrm>
          <a:prstGeom prst="rect">
            <a:avLst/>
          </a:prstGeom>
          <a:noFill/>
        </p:spPr>
      </p:pic>
      <p:pic>
        <p:nvPicPr>
          <p:cNvPr id="1032" name="Picture 8" descr="Article image"/>
          <p:cNvPicPr>
            <a:picLocks noChangeAspect="1" noChangeArrowheads="1"/>
          </p:cNvPicPr>
          <p:nvPr/>
        </p:nvPicPr>
        <p:blipFill>
          <a:blip r:embed="rId8" cstate="print"/>
          <a:srcRect/>
          <a:stretch>
            <a:fillRect/>
          </a:stretch>
        </p:blipFill>
        <p:spPr bwMode="auto">
          <a:xfrm>
            <a:off x="971600" y="1731947"/>
            <a:ext cx="6984776" cy="3929301"/>
          </a:xfrm>
          <a:prstGeom prst="rect">
            <a:avLst/>
          </a:prstGeom>
          <a:noFill/>
        </p:spPr>
      </p:pic>
      <p:sp>
        <p:nvSpPr>
          <p:cNvPr id="1033" name="Rectangle 9"/>
          <p:cNvSpPr>
            <a:spLocks noChangeArrowheads="1"/>
          </p:cNvSpPr>
          <p:nvPr/>
        </p:nvSpPr>
        <p:spPr bwMode="auto">
          <a:xfrm>
            <a:off x="0" y="0"/>
            <a:ext cx="36830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4" name="Rectangle 10"/>
          <p:cNvSpPr>
            <a:spLocks noChangeArrowheads="1"/>
          </p:cNvSpPr>
          <p:nvPr/>
        </p:nvSpPr>
        <p:spPr bwMode="auto">
          <a:xfrm>
            <a:off x="0" y="0"/>
            <a:ext cx="36830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5" name="Rectangle 11"/>
          <p:cNvSpPr>
            <a:spLocks noChangeArrowheads="1"/>
          </p:cNvSpPr>
          <p:nvPr/>
        </p:nvSpPr>
        <p:spPr bwMode="auto">
          <a:xfrm>
            <a:off x="0" y="0"/>
            <a:ext cx="39528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6" name="Rectangle 12"/>
          <p:cNvSpPr>
            <a:spLocks noChangeArrowheads="1"/>
          </p:cNvSpPr>
          <p:nvPr/>
        </p:nvSpPr>
        <p:spPr bwMode="auto">
          <a:xfrm>
            <a:off x="0" y="0"/>
            <a:ext cx="38893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7" name="Rectangle 13"/>
          <p:cNvSpPr>
            <a:spLocks noChangeArrowheads="1"/>
          </p:cNvSpPr>
          <p:nvPr/>
        </p:nvSpPr>
        <p:spPr bwMode="auto">
          <a:xfrm>
            <a:off x="0" y="0"/>
            <a:ext cx="38893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5" name="TextBox 14"/>
          <p:cNvSpPr txBox="1"/>
          <p:nvPr/>
        </p:nvSpPr>
        <p:spPr>
          <a:xfrm>
            <a:off x="539552" y="6165304"/>
            <a:ext cx="5400600" cy="369332"/>
          </a:xfrm>
          <a:prstGeom prst="rect">
            <a:avLst/>
          </a:prstGeom>
          <a:noFill/>
        </p:spPr>
        <p:txBody>
          <a:bodyPr wrap="square" rtlCol="0">
            <a:spAutoFit/>
          </a:bodyPr>
          <a:lstStyle/>
          <a:p>
            <a:r>
              <a:rPr lang="en-US" dirty="0" smtClean="0"/>
              <a:t>Evening Post 10</a:t>
            </a:r>
            <a:r>
              <a:rPr lang="en-US" baseline="30000" dirty="0" smtClean="0"/>
              <a:t>th</a:t>
            </a:r>
            <a:r>
              <a:rPr lang="en-US" dirty="0" smtClean="0"/>
              <a:t> July 1933. Volume CXVI Issue 8</a:t>
            </a:r>
            <a:endParaRPr lang="en-S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Loading, please wait. "/>
          <p:cNvPicPr>
            <a:picLocks noChangeAspect="1" noChangeArrowheads="1"/>
          </p:cNvPicPr>
          <p:nvPr/>
        </p:nvPicPr>
        <p:blipFill>
          <a:blip r:embed="rId3" cstate="print"/>
          <a:srcRect/>
          <a:stretch>
            <a:fillRect/>
          </a:stretch>
        </p:blipFill>
        <p:spPr bwMode="auto">
          <a:xfrm>
            <a:off x="0" y="0"/>
            <a:ext cx="1485900" cy="161925"/>
          </a:xfrm>
          <a:prstGeom prst="rect">
            <a:avLst/>
          </a:prstGeom>
          <a:noFill/>
        </p:spPr>
      </p:pic>
      <p:pic>
        <p:nvPicPr>
          <p:cNvPr id="45058" name="Picture 2" descr="Article image"/>
          <p:cNvPicPr>
            <a:picLocks noChangeAspect="1" noChangeArrowheads="1"/>
          </p:cNvPicPr>
          <p:nvPr/>
        </p:nvPicPr>
        <p:blipFill>
          <a:blip r:embed="rId4" cstate="print"/>
          <a:srcRect/>
          <a:stretch>
            <a:fillRect/>
          </a:stretch>
        </p:blipFill>
        <p:spPr bwMode="auto">
          <a:xfrm>
            <a:off x="3635896" y="1052736"/>
            <a:ext cx="1905000" cy="228600"/>
          </a:xfrm>
          <a:prstGeom prst="rect">
            <a:avLst/>
          </a:prstGeom>
          <a:noFill/>
        </p:spPr>
      </p:pic>
      <p:pic>
        <p:nvPicPr>
          <p:cNvPr id="45059" name="Picture 3" descr="Article image"/>
          <p:cNvPicPr>
            <a:picLocks noChangeAspect="1" noChangeArrowheads="1"/>
          </p:cNvPicPr>
          <p:nvPr/>
        </p:nvPicPr>
        <p:blipFill>
          <a:blip r:embed="rId5" cstate="print"/>
          <a:srcRect/>
          <a:stretch>
            <a:fillRect/>
          </a:stretch>
        </p:blipFill>
        <p:spPr bwMode="auto">
          <a:xfrm>
            <a:off x="3563888" y="1484784"/>
            <a:ext cx="2028825" cy="190500"/>
          </a:xfrm>
          <a:prstGeom prst="rect">
            <a:avLst/>
          </a:prstGeom>
          <a:noFill/>
        </p:spPr>
      </p:pic>
      <p:pic>
        <p:nvPicPr>
          <p:cNvPr id="45060" name="Picture 4" descr="Article image"/>
          <p:cNvPicPr>
            <a:picLocks noChangeAspect="1" noChangeArrowheads="1"/>
          </p:cNvPicPr>
          <p:nvPr/>
        </p:nvPicPr>
        <p:blipFill>
          <a:blip r:embed="rId6" cstate="print"/>
          <a:srcRect/>
          <a:stretch>
            <a:fillRect/>
          </a:stretch>
        </p:blipFill>
        <p:spPr bwMode="auto">
          <a:xfrm>
            <a:off x="3203848" y="1844824"/>
            <a:ext cx="2876550" cy="361950"/>
          </a:xfrm>
          <a:prstGeom prst="rect">
            <a:avLst/>
          </a:prstGeom>
          <a:noFill/>
        </p:spPr>
      </p:pic>
      <p:pic>
        <p:nvPicPr>
          <p:cNvPr id="45061" name="Picture 5" descr="Article image"/>
          <p:cNvPicPr>
            <a:picLocks noChangeAspect="1" noChangeArrowheads="1"/>
          </p:cNvPicPr>
          <p:nvPr/>
        </p:nvPicPr>
        <p:blipFill>
          <a:blip r:embed="rId7" cstate="print"/>
          <a:srcRect/>
          <a:stretch>
            <a:fillRect/>
          </a:stretch>
        </p:blipFill>
        <p:spPr bwMode="auto">
          <a:xfrm>
            <a:off x="3131840" y="2780928"/>
            <a:ext cx="3162300" cy="3581400"/>
          </a:xfrm>
          <a:prstGeom prst="rect">
            <a:avLst/>
          </a:prstGeom>
          <a:noFill/>
        </p:spPr>
      </p:pic>
      <p:sp>
        <p:nvSpPr>
          <p:cNvPr id="8" name="TextBox 7"/>
          <p:cNvSpPr txBox="1"/>
          <p:nvPr/>
        </p:nvSpPr>
        <p:spPr>
          <a:xfrm>
            <a:off x="1331640" y="6381328"/>
            <a:ext cx="3312368" cy="369332"/>
          </a:xfrm>
          <a:prstGeom prst="rect">
            <a:avLst/>
          </a:prstGeom>
          <a:noFill/>
        </p:spPr>
        <p:txBody>
          <a:bodyPr wrap="square" rtlCol="0">
            <a:spAutoFit/>
          </a:bodyPr>
          <a:lstStyle/>
          <a:p>
            <a:r>
              <a:rPr lang="en-US" dirty="0" smtClean="0"/>
              <a:t>Evening Post 6</a:t>
            </a:r>
            <a:r>
              <a:rPr lang="en-US" baseline="30000" dirty="0" smtClean="0"/>
              <a:t>th</a:t>
            </a:r>
            <a:r>
              <a:rPr lang="en-US" dirty="0" smtClean="0"/>
              <a:t> October 1934</a:t>
            </a:r>
            <a:endParaRPr lang="en-S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 </a:t>
            </a:r>
            <a:endParaRPr lang="en-SG" dirty="0"/>
          </a:p>
        </p:txBody>
      </p:sp>
      <p:pic>
        <p:nvPicPr>
          <p:cNvPr id="4" name="Picture 3" descr="JPEG.jpg"/>
          <p:cNvPicPr>
            <a:picLocks noChangeAspect="1"/>
          </p:cNvPicPr>
          <p:nvPr/>
        </p:nvPicPr>
        <p:blipFill>
          <a:blip r:embed="rId2" cstate="print"/>
          <a:stretch>
            <a:fillRect/>
          </a:stretch>
        </p:blipFill>
        <p:spPr>
          <a:xfrm>
            <a:off x="508000" y="774700"/>
            <a:ext cx="8128000" cy="5308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Loading, please wait. "/>
          <p:cNvPicPr>
            <a:picLocks noChangeAspect="1" noChangeArrowheads="1"/>
          </p:cNvPicPr>
          <p:nvPr/>
        </p:nvPicPr>
        <p:blipFill>
          <a:blip r:embed="rId3" cstate="print"/>
          <a:srcRect/>
          <a:stretch>
            <a:fillRect/>
          </a:stretch>
        </p:blipFill>
        <p:spPr bwMode="auto">
          <a:xfrm>
            <a:off x="0" y="0"/>
            <a:ext cx="1485900" cy="161925"/>
          </a:xfrm>
          <a:prstGeom prst="rect">
            <a:avLst/>
          </a:prstGeom>
          <a:noFill/>
        </p:spPr>
      </p:pic>
      <p:pic>
        <p:nvPicPr>
          <p:cNvPr id="1026" name="Picture 2" descr="Article image"/>
          <p:cNvPicPr>
            <a:picLocks noChangeAspect="1" noChangeArrowheads="1"/>
          </p:cNvPicPr>
          <p:nvPr/>
        </p:nvPicPr>
        <p:blipFill>
          <a:blip r:embed="rId4" cstate="print"/>
          <a:srcRect/>
          <a:stretch>
            <a:fillRect/>
          </a:stretch>
        </p:blipFill>
        <p:spPr bwMode="auto">
          <a:xfrm>
            <a:off x="2771800" y="476672"/>
            <a:ext cx="2533650" cy="200025"/>
          </a:xfrm>
          <a:prstGeom prst="rect">
            <a:avLst/>
          </a:prstGeom>
          <a:noFill/>
        </p:spPr>
      </p:pic>
      <p:sp>
        <p:nvSpPr>
          <p:cNvPr id="1027" name="Rectangle 3"/>
          <p:cNvSpPr>
            <a:spLocks noChangeArrowheads="1"/>
          </p:cNvSpPr>
          <p:nvPr/>
        </p:nvSpPr>
        <p:spPr bwMode="auto">
          <a:xfrm>
            <a:off x="0" y="0"/>
            <a:ext cx="85725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pic>
        <p:nvPicPr>
          <p:cNvPr id="1028" name="Picture 4" descr="Article image"/>
          <p:cNvPicPr>
            <a:picLocks noChangeAspect="1" noChangeArrowheads="1"/>
          </p:cNvPicPr>
          <p:nvPr/>
        </p:nvPicPr>
        <p:blipFill>
          <a:blip r:embed="rId5" cstate="print"/>
          <a:srcRect/>
          <a:stretch>
            <a:fillRect/>
          </a:stretch>
        </p:blipFill>
        <p:spPr bwMode="auto">
          <a:xfrm>
            <a:off x="3059832" y="908720"/>
            <a:ext cx="2143125" cy="190500"/>
          </a:xfrm>
          <a:prstGeom prst="rect">
            <a:avLst/>
          </a:prstGeom>
          <a:noFill/>
        </p:spPr>
      </p:pic>
      <p:pic>
        <p:nvPicPr>
          <p:cNvPr id="1029" name="Picture 5" descr="Article image"/>
          <p:cNvPicPr>
            <a:picLocks noChangeAspect="1" noChangeArrowheads="1"/>
          </p:cNvPicPr>
          <p:nvPr/>
        </p:nvPicPr>
        <p:blipFill>
          <a:blip r:embed="rId6" cstate="print"/>
          <a:srcRect/>
          <a:stretch>
            <a:fillRect/>
          </a:stretch>
        </p:blipFill>
        <p:spPr bwMode="auto">
          <a:xfrm>
            <a:off x="2843808" y="1340768"/>
            <a:ext cx="2552700" cy="161925"/>
          </a:xfrm>
          <a:prstGeom prst="rect">
            <a:avLst/>
          </a:prstGeom>
          <a:noFill/>
        </p:spPr>
      </p:pic>
      <p:pic>
        <p:nvPicPr>
          <p:cNvPr id="1030" name="Picture 6" descr="Article image"/>
          <p:cNvPicPr>
            <a:picLocks noChangeAspect="1" noChangeArrowheads="1"/>
          </p:cNvPicPr>
          <p:nvPr/>
        </p:nvPicPr>
        <p:blipFill>
          <a:blip r:embed="rId7" cstate="print"/>
          <a:srcRect/>
          <a:stretch>
            <a:fillRect/>
          </a:stretch>
        </p:blipFill>
        <p:spPr bwMode="auto">
          <a:xfrm>
            <a:off x="2843808" y="1916832"/>
            <a:ext cx="3248025" cy="3124200"/>
          </a:xfrm>
          <a:prstGeom prst="rect">
            <a:avLst/>
          </a:prstGeom>
          <a:noFill/>
        </p:spPr>
      </p:pic>
      <p:sp>
        <p:nvSpPr>
          <p:cNvPr id="1031" name="Rectangle 7"/>
          <p:cNvSpPr>
            <a:spLocks noChangeArrowheads="1"/>
          </p:cNvSpPr>
          <p:nvPr/>
        </p:nvSpPr>
        <p:spPr bwMode="auto">
          <a:xfrm>
            <a:off x="0" y="0"/>
            <a:ext cx="38100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2" name="Rectangle 8"/>
          <p:cNvSpPr>
            <a:spLocks noChangeArrowheads="1"/>
          </p:cNvSpPr>
          <p:nvPr/>
        </p:nvSpPr>
        <p:spPr bwMode="auto">
          <a:xfrm>
            <a:off x="0" y="0"/>
            <a:ext cx="40163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33" name="Rectangle 9"/>
          <p:cNvSpPr>
            <a:spLocks noChangeArrowheads="1"/>
          </p:cNvSpPr>
          <p:nvPr/>
        </p:nvSpPr>
        <p:spPr bwMode="auto">
          <a:xfrm>
            <a:off x="0" y="0"/>
            <a:ext cx="39528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pic>
        <p:nvPicPr>
          <p:cNvPr id="1034" name="Picture 10" descr="Loading, please wait. "/>
          <p:cNvPicPr>
            <a:picLocks noChangeAspect="1" noChangeArrowheads="1"/>
          </p:cNvPicPr>
          <p:nvPr/>
        </p:nvPicPr>
        <p:blipFill>
          <a:blip r:embed="rId3" cstate="print"/>
          <a:srcRect/>
          <a:stretch>
            <a:fillRect/>
          </a:stretch>
        </p:blipFill>
        <p:spPr bwMode="auto">
          <a:xfrm>
            <a:off x="0" y="0"/>
            <a:ext cx="1485900" cy="161925"/>
          </a:xfrm>
          <a:prstGeom prst="rect">
            <a:avLst/>
          </a:prstGeom>
          <a:noFill/>
        </p:spPr>
      </p:pic>
      <p:pic>
        <p:nvPicPr>
          <p:cNvPr id="1035" name="Picture 11" descr="Article image"/>
          <p:cNvPicPr>
            <a:picLocks noChangeAspect="1" noChangeArrowheads="1"/>
          </p:cNvPicPr>
          <p:nvPr/>
        </p:nvPicPr>
        <p:blipFill>
          <a:blip r:embed="rId4" cstate="print"/>
          <a:srcRect/>
          <a:stretch>
            <a:fillRect/>
          </a:stretch>
        </p:blipFill>
        <p:spPr bwMode="auto">
          <a:xfrm>
            <a:off x="2771800" y="476672"/>
            <a:ext cx="2533650" cy="200025"/>
          </a:xfrm>
          <a:prstGeom prst="rect">
            <a:avLst/>
          </a:prstGeom>
          <a:noFill/>
        </p:spPr>
      </p:pic>
      <p:sp>
        <p:nvSpPr>
          <p:cNvPr id="1036" name="Rectangle 12"/>
          <p:cNvSpPr>
            <a:spLocks noChangeArrowheads="1"/>
          </p:cNvSpPr>
          <p:nvPr/>
        </p:nvSpPr>
        <p:spPr bwMode="auto">
          <a:xfrm>
            <a:off x="0" y="0"/>
            <a:ext cx="85725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pic>
        <p:nvPicPr>
          <p:cNvPr id="1037" name="Picture 13" descr="Article image"/>
          <p:cNvPicPr>
            <a:picLocks noChangeAspect="1" noChangeArrowheads="1"/>
          </p:cNvPicPr>
          <p:nvPr/>
        </p:nvPicPr>
        <p:blipFill>
          <a:blip r:embed="rId5" cstate="print"/>
          <a:srcRect/>
          <a:stretch>
            <a:fillRect/>
          </a:stretch>
        </p:blipFill>
        <p:spPr bwMode="auto">
          <a:xfrm>
            <a:off x="3059832" y="908720"/>
            <a:ext cx="2143125" cy="190500"/>
          </a:xfrm>
          <a:prstGeom prst="rect">
            <a:avLst/>
          </a:prstGeom>
          <a:noFill/>
        </p:spPr>
      </p:pic>
      <p:pic>
        <p:nvPicPr>
          <p:cNvPr id="1038" name="Picture 14" descr="Article image"/>
          <p:cNvPicPr>
            <a:picLocks noChangeAspect="1" noChangeArrowheads="1"/>
          </p:cNvPicPr>
          <p:nvPr/>
        </p:nvPicPr>
        <p:blipFill>
          <a:blip r:embed="rId6" cstate="print"/>
          <a:srcRect/>
          <a:stretch>
            <a:fillRect/>
          </a:stretch>
        </p:blipFill>
        <p:spPr bwMode="auto">
          <a:xfrm>
            <a:off x="2843808" y="1340768"/>
            <a:ext cx="2552700" cy="161925"/>
          </a:xfrm>
          <a:prstGeom prst="rect">
            <a:avLst/>
          </a:prstGeom>
          <a:noFill/>
        </p:spPr>
      </p:pic>
      <p:pic>
        <p:nvPicPr>
          <p:cNvPr id="1039" name="Picture 15" descr="Article image"/>
          <p:cNvPicPr>
            <a:picLocks noChangeAspect="1" noChangeArrowheads="1"/>
          </p:cNvPicPr>
          <p:nvPr/>
        </p:nvPicPr>
        <p:blipFill>
          <a:blip r:embed="rId7" cstate="print"/>
          <a:srcRect/>
          <a:stretch>
            <a:fillRect/>
          </a:stretch>
        </p:blipFill>
        <p:spPr bwMode="auto">
          <a:xfrm>
            <a:off x="2843808" y="1916832"/>
            <a:ext cx="3248025" cy="3124200"/>
          </a:xfrm>
          <a:prstGeom prst="rect">
            <a:avLst/>
          </a:prstGeom>
          <a:noFill/>
        </p:spPr>
      </p:pic>
      <p:sp>
        <p:nvSpPr>
          <p:cNvPr id="1040" name="Rectangle 16"/>
          <p:cNvSpPr>
            <a:spLocks noChangeArrowheads="1"/>
          </p:cNvSpPr>
          <p:nvPr/>
        </p:nvSpPr>
        <p:spPr bwMode="auto">
          <a:xfrm>
            <a:off x="0" y="0"/>
            <a:ext cx="38100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41" name="Rectangle 17"/>
          <p:cNvSpPr>
            <a:spLocks noChangeArrowheads="1"/>
          </p:cNvSpPr>
          <p:nvPr/>
        </p:nvSpPr>
        <p:spPr bwMode="auto">
          <a:xfrm>
            <a:off x="0" y="0"/>
            <a:ext cx="40163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042" name="Rectangle 18"/>
          <p:cNvSpPr>
            <a:spLocks noChangeArrowheads="1"/>
          </p:cNvSpPr>
          <p:nvPr/>
        </p:nvSpPr>
        <p:spPr bwMode="auto">
          <a:xfrm>
            <a:off x="0" y="0"/>
            <a:ext cx="39528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20" name="TextBox 19"/>
          <p:cNvSpPr txBox="1"/>
          <p:nvPr/>
        </p:nvSpPr>
        <p:spPr>
          <a:xfrm>
            <a:off x="2339752" y="5877272"/>
            <a:ext cx="2808312" cy="369332"/>
          </a:xfrm>
          <a:prstGeom prst="rect">
            <a:avLst/>
          </a:prstGeom>
          <a:noFill/>
        </p:spPr>
        <p:txBody>
          <a:bodyPr wrap="square" rtlCol="0">
            <a:spAutoFit/>
          </a:bodyPr>
          <a:lstStyle/>
          <a:p>
            <a:r>
              <a:rPr lang="en-US" dirty="0" smtClean="0"/>
              <a:t>Evening Post 27</a:t>
            </a:r>
            <a:r>
              <a:rPr lang="en-US" baseline="30000" dirty="0" smtClean="0"/>
              <a:t>th</a:t>
            </a:r>
            <a:r>
              <a:rPr lang="en-US" dirty="0" smtClean="0"/>
              <a:t> July 1937</a:t>
            </a:r>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Loading, please wait. "/>
          <p:cNvPicPr>
            <a:picLocks noChangeAspect="1" noChangeArrowheads="1"/>
          </p:cNvPicPr>
          <p:nvPr/>
        </p:nvPicPr>
        <p:blipFill>
          <a:blip r:embed="rId3" cstate="print"/>
          <a:srcRect/>
          <a:stretch>
            <a:fillRect/>
          </a:stretch>
        </p:blipFill>
        <p:spPr bwMode="auto">
          <a:xfrm>
            <a:off x="0" y="0"/>
            <a:ext cx="1485900" cy="161925"/>
          </a:xfrm>
          <a:prstGeom prst="rect">
            <a:avLst/>
          </a:prstGeom>
          <a:noFill/>
        </p:spPr>
      </p:pic>
      <p:pic>
        <p:nvPicPr>
          <p:cNvPr id="44034" name="Picture 2" descr="Article image"/>
          <p:cNvPicPr>
            <a:picLocks noChangeAspect="1" noChangeArrowheads="1"/>
          </p:cNvPicPr>
          <p:nvPr/>
        </p:nvPicPr>
        <p:blipFill>
          <a:blip r:embed="rId4" cstate="print"/>
          <a:srcRect/>
          <a:stretch>
            <a:fillRect/>
          </a:stretch>
        </p:blipFill>
        <p:spPr bwMode="auto">
          <a:xfrm>
            <a:off x="2339752" y="116632"/>
            <a:ext cx="2819400" cy="238125"/>
          </a:xfrm>
          <a:prstGeom prst="rect">
            <a:avLst/>
          </a:prstGeom>
          <a:noFill/>
        </p:spPr>
      </p:pic>
      <p:pic>
        <p:nvPicPr>
          <p:cNvPr id="44035" name="Picture 3" descr="Article image"/>
          <p:cNvPicPr>
            <a:picLocks noChangeAspect="1" noChangeArrowheads="1"/>
          </p:cNvPicPr>
          <p:nvPr/>
        </p:nvPicPr>
        <p:blipFill>
          <a:blip r:embed="rId5" cstate="print"/>
          <a:srcRect/>
          <a:stretch>
            <a:fillRect/>
          </a:stretch>
        </p:blipFill>
        <p:spPr bwMode="auto">
          <a:xfrm>
            <a:off x="3059832" y="404664"/>
            <a:ext cx="1914525" cy="171450"/>
          </a:xfrm>
          <a:prstGeom prst="rect">
            <a:avLst/>
          </a:prstGeom>
          <a:noFill/>
        </p:spPr>
      </p:pic>
      <p:pic>
        <p:nvPicPr>
          <p:cNvPr id="44036" name="Picture 4" descr="Article image"/>
          <p:cNvPicPr>
            <a:picLocks noChangeAspect="1" noChangeArrowheads="1"/>
          </p:cNvPicPr>
          <p:nvPr/>
        </p:nvPicPr>
        <p:blipFill>
          <a:blip r:embed="rId6" cstate="print"/>
          <a:srcRect/>
          <a:stretch>
            <a:fillRect/>
          </a:stretch>
        </p:blipFill>
        <p:spPr bwMode="auto">
          <a:xfrm>
            <a:off x="3491880" y="692696"/>
            <a:ext cx="2581275" cy="161925"/>
          </a:xfrm>
          <a:prstGeom prst="rect">
            <a:avLst/>
          </a:prstGeom>
          <a:noFill/>
        </p:spPr>
      </p:pic>
      <p:pic>
        <p:nvPicPr>
          <p:cNvPr id="44037" name="Picture 5" descr="Article image"/>
          <p:cNvPicPr>
            <a:picLocks noChangeAspect="1" noChangeArrowheads="1"/>
          </p:cNvPicPr>
          <p:nvPr/>
        </p:nvPicPr>
        <p:blipFill>
          <a:blip r:embed="rId7" cstate="print"/>
          <a:srcRect/>
          <a:stretch>
            <a:fillRect/>
          </a:stretch>
        </p:blipFill>
        <p:spPr bwMode="auto">
          <a:xfrm>
            <a:off x="4211960" y="980728"/>
            <a:ext cx="1676400" cy="152400"/>
          </a:xfrm>
          <a:prstGeom prst="rect">
            <a:avLst/>
          </a:prstGeom>
          <a:noFill/>
        </p:spPr>
      </p:pic>
      <p:pic>
        <p:nvPicPr>
          <p:cNvPr id="44038" name="Picture 6" descr="Article image"/>
          <p:cNvPicPr>
            <a:picLocks noChangeAspect="1" noChangeArrowheads="1"/>
          </p:cNvPicPr>
          <p:nvPr/>
        </p:nvPicPr>
        <p:blipFill>
          <a:blip r:embed="rId8" cstate="print"/>
          <a:srcRect/>
          <a:stretch>
            <a:fillRect/>
          </a:stretch>
        </p:blipFill>
        <p:spPr bwMode="auto">
          <a:xfrm>
            <a:off x="1835696" y="1700808"/>
            <a:ext cx="3663517" cy="1549524"/>
          </a:xfrm>
          <a:prstGeom prst="rect">
            <a:avLst/>
          </a:prstGeom>
          <a:noFill/>
        </p:spPr>
      </p:pic>
      <p:sp>
        <p:nvSpPr>
          <p:cNvPr id="44039" name="Rectangle 7"/>
          <p:cNvSpPr>
            <a:spLocks noChangeArrowheads="1"/>
          </p:cNvSpPr>
          <p:nvPr/>
        </p:nvSpPr>
        <p:spPr bwMode="auto">
          <a:xfrm>
            <a:off x="0" y="0"/>
            <a:ext cx="37465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pic>
        <p:nvPicPr>
          <p:cNvPr id="44040" name="Picture 8" descr="Article image"/>
          <p:cNvPicPr>
            <a:picLocks noChangeAspect="1" noChangeArrowheads="1"/>
          </p:cNvPicPr>
          <p:nvPr/>
        </p:nvPicPr>
        <p:blipFill>
          <a:blip r:embed="rId9" cstate="print"/>
          <a:srcRect/>
          <a:stretch>
            <a:fillRect/>
          </a:stretch>
        </p:blipFill>
        <p:spPr bwMode="auto">
          <a:xfrm>
            <a:off x="1763688" y="3645024"/>
            <a:ext cx="3827341" cy="1225674"/>
          </a:xfrm>
          <a:prstGeom prst="rect">
            <a:avLst/>
          </a:prstGeom>
          <a:noFill/>
        </p:spPr>
      </p:pic>
      <p:sp>
        <p:nvSpPr>
          <p:cNvPr id="44041" name="Rectangle 9"/>
          <p:cNvSpPr>
            <a:spLocks noChangeArrowheads="1"/>
          </p:cNvSpPr>
          <p:nvPr/>
        </p:nvSpPr>
        <p:spPr bwMode="auto">
          <a:xfrm>
            <a:off x="0" y="0"/>
            <a:ext cx="374650"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44042" name="Rectangle 10"/>
          <p:cNvSpPr>
            <a:spLocks noChangeArrowheads="1"/>
          </p:cNvSpPr>
          <p:nvPr/>
        </p:nvSpPr>
        <p:spPr bwMode="auto">
          <a:xfrm>
            <a:off x="0" y="0"/>
            <a:ext cx="166688"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44043" name="Rectangle 11"/>
          <p:cNvSpPr>
            <a:spLocks noChangeArrowheads="1"/>
          </p:cNvSpPr>
          <p:nvPr/>
        </p:nvSpPr>
        <p:spPr bwMode="auto">
          <a:xfrm>
            <a:off x="0" y="0"/>
            <a:ext cx="201613" cy="0"/>
          </a:xfrm>
          <a:prstGeom prst="rect">
            <a:avLst/>
          </a:prstGeom>
          <a:solidFill>
            <a:srgbClr val="FFFF77"/>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SG"/>
          </a:p>
        </p:txBody>
      </p:sp>
      <p:sp>
        <p:nvSpPr>
          <p:cNvPr id="13" name="TextBox 12"/>
          <p:cNvSpPr txBox="1"/>
          <p:nvPr/>
        </p:nvSpPr>
        <p:spPr>
          <a:xfrm>
            <a:off x="1619672" y="5085184"/>
            <a:ext cx="4680520" cy="646331"/>
          </a:xfrm>
          <a:prstGeom prst="rect">
            <a:avLst/>
          </a:prstGeom>
          <a:noFill/>
        </p:spPr>
        <p:txBody>
          <a:bodyPr wrap="square" rtlCol="0">
            <a:spAutoFit/>
          </a:bodyPr>
          <a:lstStyle/>
          <a:p>
            <a:r>
              <a:rPr lang="en-US" dirty="0" smtClean="0"/>
              <a:t>Evening Post  January 1938, the remaining Jews are “even more restricted”</a:t>
            </a:r>
            <a:endParaRPr lang="en-S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page.jpg"/>
          <p:cNvPicPr>
            <a:picLocks noChangeAspect="1"/>
          </p:cNvPicPr>
          <p:nvPr/>
        </p:nvPicPr>
        <p:blipFill>
          <a:blip r:embed="rId2" cstate="print"/>
          <a:stretch>
            <a:fillRect/>
          </a:stretch>
        </p:blipFill>
        <p:spPr>
          <a:xfrm>
            <a:off x="2026969" y="0"/>
            <a:ext cx="5090062"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iew.jpg"/>
          <p:cNvPicPr>
            <a:picLocks noChangeAspect="1"/>
          </p:cNvPicPr>
          <p:nvPr/>
        </p:nvPicPr>
        <p:blipFill>
          <a:blip r:embed="rId3" cstate="print"/>
          <a:stretch>
            <a:fillRect/>
          </a:stretch>
        </p:blipFill>
        <p:spPr>
          <a:xfrm>
            <a:off x="-1188640" y="195944"/>
            <a:ext cx="9144000" cy="666205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20947a.jpg"/>
          <p:cNvPicPr>
            <a:picLocks noChangeAspect="1"/>
          </p:cNvPicPr>
          <p:nvPr/>
        </p:nvPicPr>
        <p:blipFill>
          <a:blip r:embed="rId2" cstate="print"/>
          <a:stretch>
            <a:fillRect/>
          </a:stretch>
        </p:blipFill>
        <p:spPr>
          <a:xfrm>
            <a:off x="116056" y="332656"/>
            <a:ext cx="9027944" cy="633670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10111104146729_0001.jpg"/>
          <p:cNvPicPr>
            <a:picLocks noChangeAspect="1"/>
          </p:cNvPicPr>
          <p:nvPr/>
        </p:nvPicPr>
        <p:blipFill>
          <a:blip r:embed="rId2" cstate="print"/>
          <a:stretch>
            <a:fillRect/>
          </a:stretch>
        </p:blipFill>
        <p:spPr>
          <a:xfrm>
            <a:off x="-2052736" y="-315416"/>
            <a:ext cx="14562285" cy="1029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10111104059861_0001.jpg"/>
          <p:cNvPicPr>
            <a:picLocks noChangeAspect="1"/>
          </p:cNvPicPr>
          <p:nvPr/>
        </p:nvPicPr>
        <p:blipFill>
          <a:blip r:embed="rId2" cstate="print"/>
          <a:stretch>
            <a:fillRect/>
          </a:stretch>
        </p:blipFill>
        <p:spPr>
          <a:xfrm>
            <a:off x="-3636912" y="-819472"/>
            <a:ext cx="16497155" cy="11664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111104134466_0001.jpg"/>
          <p:cNvPicPr>
            <a:picLocks noChangeAspect="1"/>
          </p:cNvPicPr>
          <p:nvPr/>
        </p:nvPicPr>
        <p:blipFill>
          <a:blip r:embed="rId2" cstate="print"/>
          <a:stretch>
            <a:fillRect/>
          </a:stretch>
        </p:blipFill>
        <p:spPr>
          <a:xfrm>
            <a:off x="-2412776" y="-459432"/>
            <a:ext cx="15224207" cy="10764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rg lemchen.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Holocaust Centre of </a:t>
            </a:r>
            <a:r>
              <a:rPr lang="en-US" smtClean="0"/>
              <a:t>New </a:t>
            </a:r>
            <a:r>
              <a:rPr lang="en-US" dirty="0" err="1" smtClean="0"/>
              <a:t>Z</a:t>
            </a:r>
            <a:r>
              <a:rPr lang="en-US" smtClean="0"/>
              <a:t>ealand</a:t>
            </a:r>
            <a:endParaRPr lang="en-SG" dirty="0"/>
          </a:p>
        </p:txBody>
      </p:sp>
      <p:sp>
        <p:nvSpPr>
          <p:cNvPr id="3" name="Content Placeholder 2"/>
          <p:cNvSpPr>
            <a:spLocks noGrp="1"/>
          </p:cNvSpPr>
          <p:nvPr>
            <p:ph idx="1"/>
          </p:nvPr>
        </p:nvSpPr>
        <p:spPr/>
        <p:txBody>
          <a:bodyPr/>
          <a:lstStyle/>
          <a:p>
            <a:endParaRPr lang="en-US" dirty="0" smtClean="0"/>
          </a:p>
          <a:p>
            <a:r>
              <a:rPr lang="en-US" dirty="0" smtClean="0"/>
              <a:t>80 Webb Street,  Wellington, New Zealand.</a:t>
            </a:r>
          </a:p>
          <a:p>
            <a:endParaRPr lang="en-US" dirty="0" smtClean="0"/>
          </a:p>
          <a:p>
            <a:r>
              <a:rPr lang="en-US" dirty="0" smtClean="0"/>
              <a:t>Phone 64 – 4 – 801 9480</a:t>
            </a:r>
          </a:p>
          <a:p>
            <a:endParaRPr lang="en-US" dirty="0" smtClean="0"/>
          </a:p>
          <a:p>
            <a:r>
              <a:rPr lang="en-US" dirty="0" smtClean="0">
                <a:hlinkClick r:id="rId3"/>
              </a:rPr>
              <a:t>www.holocaustcentre.org.nz</a:t>
            </a:r>
            <a:r>
              <a:rPr lang="en-US" dirty="0" smtClean="0"/>
              <a:t> </a:t>
            </a:r>
            <a:endParaRPr lang="en-S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Berlin Memorial</a:t>
            </a:r>
            <a:endParaRPr lang="en-SG" dirty="0"/>
          </a:p>
        </p:txBody>
      </p:sp>
      <p:pic>
        <p:nvPicPr>
          <p:cNvPr id="4" name="Content Placeholder 3" descr="Picture 002.jpg"/>
          <p:cNvPicPr>
            <a:picLocks noGrp="1" noChangeAspect="1"/>
          </p:cNvPicPr>
          <p:nvPr>
            <p:ph idx="1"/>
          </p:nvPr>
        </p:nvPicPr>
        <p:blipFill>
          <a:blip r:embed="rId2" cstate="print"/>
          <a:stretch>
            <a:fillRect/>
          </a:stretch>
        </p:blipFill>
        <p:spPr>
          <a:xfrm>
            <a:off x="1475656" y="1268760"/>
            <a:ext cx="5618692" cy="4214019"/>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07.jpg"/>
          <p:cNvPicPr>
            <a:picLocks noChangeAspect="1"/>
          </p:cNvPicPr>
          <p:nvPr/>
        </p:nvPicPr>
        <p:blipFill>
          <a:blip r:embed="rId2" cstate="print"/>
          <a:stretch>
            <a:fillRect/>
          </a:stretch>
        </p:blipFill>
        <p:spPr>
          <a:xfrm>
            <a:off x="899592" y="332656"/>
            <a:ext cx="7416824" cy="55626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176.jpg"/>
          <p:cNvPicPr>
            <a:picLocks noChangeAspect="1"/>
          </p:cNvPicPr>
          <p:nvPr/>
        </p:nvPicPr>
        <p:blipFill>
          <a:blip r:embed="rId2" cstate="print"/>
          <a:stretch>
            <a:fillRect/>
          </a:stretch>
        </p:blipFill>
        <p:spPr>
          <a:xfrm>
            <a:off x="912101" y="1196752"/>
            <a:ext cx="7548331" cy="566124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36712"/>
            <a:ext cx="9017212" cy="5847755"/>
          </a:xfrm>
          <a:prstGeom prst="rect">
            <a:avLst/>
          </a:prstGeom>
          <a:noFill/>
        </p:spPr>
        <p:txBody>
          <a:bodyPr wrap="none" rtlCol="0">
            <a:spAutoFit/>
          </a:bodyPr>
          <a:lstStyle/>
          <a:p>
            <a:r>
              <a:rPr lang="en-US" dirty="0" smtClean="0"/>
              <a:t>. </a:t>
            </a:r>
            <a:r>
              <a:rPr lang="en-US" sz="3200" b="1" dirty="0" smtClean="0"/>
              <a:t>GENOCIDE AS DISEASE          DIAGNOSTIC CRITERIA</a:t>
            </a:r>
            <a:endParaRPr lang="en-US" b="1" dirty="0" smtClean="0"/>
          </a:p>
          <a:p>
            <a:endParaRPr lang="en-US" dirty="0" smtClean="0"/>
          </a:p>
          <a:p>
            <a:r>
              <a:rPr lang="en-US" dirty="0" smtClean="0"/>
              <a:t>**</a:t>
            </a:r>
            <a:r>
              <a:rPr lang="en-US" sz="2800" dirty="0" smtClean="0"/>
              <a:t>A Culture that does not place a high price on human life</a:t>
            </a:r>
          </a:p>
          <a:p>
            <a:endParaRPr lang="en-US" sz="2800" dirty="0" smtClean="0"/>
          </a:p>
          <a:p>
            <a:r>
              <a:rPr lang="en-US" sz="2800" dirty="0" smtClean="0"/>
              <a:t>**A totalitarian society, with its assumed superior ideology</a:t>
            </a:r>
          </a:p>
          <a:p>
            <a:endParaRPr lang="en-US" sz="2800" dirty="0" smtClean="0"/>
          </a:p>
          <a:p>
            <a:r>
              <a:rPr lang="en-US" sz="2800" dirty="0" smtClean="0"/>
              <a:t>**Potential victims portrayed as less than fully human</a:t>
            </a:r>
          </a:p>
          <a:p>
            <a:endParaRPr lang="en-US" sz="2800" dirty="0" smtClean="0"/>
          </a:p>
          <a:p>
            <a:r>
              <a:rPr lang="en-US" sz="2800" dirty="0" smtClean="0"/>
              <a:t>**Strong centralized authority and bureaucratic organization</a:t>
            </a:r>
          </a:p>
          <a:p>
            <a:endParaRPr lang="en-US" sz="2800" dirty="0" smtClean="0"/>
          </a:p>
          <a:p>
            <a:r>
              <a:rPr lang="en-US" sz="2800" dirty="0" smtClean="0"/>
              <a:t>**Pathological individuals and criminals</a:t>
            </a:r>
            <a:endParaRPr lang="en-US" dirty="0" smtClean="0"/>
          </a:p>
          <a:p>
            <a:endParaRPr lang="en-US" dirty="0" smtClean="0"/>
          </a:p>
          <a:p>
            <a:r>
              <a:rPr lang="en-US" dirty="0" smtClean="0"/>
              <a:t>F</a:t>
            </a:r>
            <a:r>
              <a:rPr lang="en-US" b="1" dirty="0" smtClean="0"/>
              <a:t>rom M. Hassan </a:t>
            </a:r>
            <a:r>
              <a:rPr lang="en-US" b="1" dirty="0" err="1" smtClean="0"/>
              <a:t>Kakar</a:t>
            </a:r>
            <a:endParaRPr lang="en-US" b="1" dirty="0" smtClean="0"/>
          </a:p>
          <a:p>
            <a:endParaRPr lang="en-US" dirty="0" smtClean="0"/>
          </a:p>
          <a:p>
            <a:r>
              <a:rPr lang="en-US" b="1" dirty="0" smtClean="0"/>
              <a:t>Professor at Kabul University and Scholar of Afghanistan Affairs at time of 1978 coup </a:t>
            </a:r>
            <a:r>
              <a:rPr lang="en-US" b="1" dirty="0" err="1" smtClean="0"/>
              <a:t>d’etat</a:t>
            </a:r>
            <a:r>
              <a:rPr lang="en-US" b="1" dirty="0" smtClean="0"/>
              <a:t>.</a:t>
            </a:r>
            <a:endParaRPr lang="en-SG"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899592" y="836712"/>
            <a:ext cx="7668853" cy="511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 Memorial</a:t>
            </a:r>
            <a:endParaRPr lang="en-SG" dirty="0"/>
          </a:p>
        </p:txBody>
      </p:sp>
      <p:pic>
        <p:nvPicPr>
          <p:cNvPr id="4" name="Content Placeholder 3" descr="Picture 003.jpg"/>
          <p:cNvPicPr>
            <a:picLocks noGrp="1" noChangeAspect="1"/>
          </p:cNvPicPr>
          <p:nvPr>
            <p:ph idx="1"/>
          </p:nvPr>
        </p:nvPicPr>
        <p:blipFill>
          <a:blip r:embed="rId2" cstate="print">
            <a:lum contrast="20000"/>
          </a:blip>
          <a:stretch>
            <a:fillRect/>
          </a:stretch>
        </p:blipFill>
        <p:spPr>
          <a:xfrm>
            <a:off x="1043608" y="1088740"/>
            <a:ext cx="7234750" cy="54260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37.jpg"/>
          <p:cNvPicPr>
            <a:picLocks noChangeAspect="1"/>
          </p:cNvPicPr>
          <p:nvPr/>
        </p:nvPicPr>
        <p:blipFill>
          <a:blip r:embed="rId2" cstate="print"/>
          <a:stretch>
            <a:fillRect/>
          </a:stretch>
        </p:blipFill>
        <p:spPr>
          <a:xfrm>
            <a:off x="-324544" y="-477434"/>
            <a:ext cx="10512152" cy="7884114"/>
          </a:xfrm>
          <a:prstGeom prst="rect">
            <a:avLst/>
          </a:prstGeom>
        </p:spPr>
      </p:pic>
      <p:sp>
        <p:nvSpPr>
          <p:cNvPr id="4" name="TextBox 3"/>
          <p:cNvSpPr txBox="1"/>
          <p:nvPr/>
        </p:nvSpPr>
        <p:spPr>
          <a:xfrm>
            <a:off x="2267744" y="4869160"/>
            <a:ext cx="2448272" cy="1200329"/>
          </a:xfrm>
          <a:prstGeom prst="rect">
            <a:avLst/>
          </a:prstGeom>
          <a:noFill/>
        </p:spPr>
        <p:txBody>
          <a:bodyPr wrap="square" rtlCol="0">
            <a:spAutoFit/>
          </a:bodyPr>
          <a:lstStyle/>
          <a:p>
            <a:r>
              <a:rPr lang="en-US" dirty="0" err="1" smtClean="0"/>
              <a:t>Stolpersteine</a:t>
            </a:r>
            <a:r>
              <a:rPr lang="en-US" dirty="0" smtClean="0"/>
              <a:t>   Name, date of </a:t>
            </a:r>
            <a:r>
              <a:rPr lang="en-US" err="1" smtClean="0"/>
              <a:t>birth</a:t>
            </a:r>
            <a:r>
              <a:rPr lang="en-US" smtClean="0"/>
              <a:t>, date </a:t>
            </a:r>
            <a:r>
              <a:rPr lang="en-US" dirty="0" smtClean="0"/>
              <a:t>of deportation, murdered in Auschwitz.</a:t>
            </a:r>
            <a:endParaRPr lang="en-S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 page.jpg"/>
          <p:cNvPicPr>
            <a:picLocks noChangeAspect="1"/>
          </p:cNvPicPr>
          <p:nvPr/>
        </p:nvPicPr>
        <p:blipFill>
          <a:blip r:embed="rId2" cstate="print"/>
          <a:stretch>
            <a:fillRect/>
          </a:stretch>
        </p:blipFill>
        <p:spPr>
          <a:xfrm>
            <a:off x="0" y="0"/>
            <a:ext cx="5090062" cy="6858000"/>
          </a:xfrm>
          <a:prstGeom prst="rect">
            <a:avLst/>
          </a:prstGeom>
        </p:spPr>
      </p:pic>
      <p:pic>
        <p:nvPicPr>
          <p:cNvPr id="9" name="Picture 8" descr="Rebecca Schwoch Febr 2008.jpg"/>
          <p:cNvPicPr>
            <a:picLocks noChangeAspect="1"/>
          </p:cNvPicPr>
          <p:nvPr/>
        </p:nvPicPr>
        <p:blipFill>
          <a:blip r:embed="rId3" cstate="print"/>
          <a:stretch>
            <a:fillRect/>
          </a:stretch>
        </p:blipFill>
        <p:spPr>
          <a:xfrm>
            <a:off x="5724128" y="2132856"/>
            <a:ext cx="2784000" cy="2088000"/>
          </a:xfrm>
          <a:prstGeom prst="rect">
            <a:avLst/>
          </a:prstGeom>
        </p:spPr>
      </p:pic>
      <p:sp>
        <p:nvSpPr>
          <p:cNvPr id="4" name="TextBox 3"/>
          <p:cNvSpPr txBox="1"/>
          <p:nvPr/>
        </p:nvSpPr>
        <p:spPr>
          <a:xfrm>
            <a:off x="6012160" y="5445224"/>
            <a:ext cx="2153923" cy="369332"/>
          </a:xfrm>
          <a:prstGeom prst="rect">
            <a:avLst/>
          </a:prstGeom>
          <a:noFill/>
        </p:spPr>
        <p:txBody>
          <a:bodyPr wrap="none" rtlCol="0">
            <a:spAutoFit/>
          </a:bodyPr>
          <a:lstStyle/>
          <a:p>
            <a:r>
              <a:rPr lang="en-US" dirty="0" smtClean="0"/>
              <a:t>Dr. Rebecca </a:t>
            </a:r>
            <a:r>
              <a:rPr lang="en-US" dirty="0" err="1" smtClean="0"/>
              <a:t>Schwoch</a:t>
            </a:r>
            <a:endParaRPr lang="en-S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20947a.jpg"/>
          <p:cNvPicPr>
            <a:picLocks noChangeAspect="1"/>
          </p:cNvPicPr>
          <p:nvPr/>
        </p:nvPicPr>
        <p:blipFill>
          <a:blip r:embed="rId2" cstate="print"/>
          <a:stretch>
            <a:fillRect/>
          </a:stretch>
        </p:blipFill>
        <p:spPr>
          <a:xfrm>
            <a:off x="-357880" y="0"/>
            <a:ext cx="9501880" cy="66693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458</TotalTime>
  <Words>335</Words>
  <Application>Microsoft Office PowerPoint</Application>
  <PresentationFormat>On-screen Show (4:3)</PresentationFormat>
  <Paragraphs>55</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Fate of the Berlin Jewish Health            Insurance Doctors under        National Socialism.</vt:lpstr>
      <vt:lpstr> </vt:lpstr>
      <vt:lpstr>Berlin Memorial</vt:lpstr>
      <vt:lpstr>Holocaust Memorial</vt:lpstr>
      <vt:lpstr>Slide 5</vt:lpstr>
      <vt:lpstr>Slide 6</vt:lpstr>
      <vt:lpstr>Slide 7</vt:lpstr>
      <vt:lpstr>Slide 8</vt:lpstr>
      <vt:lpstr>Slide 9</vt:lpstr>
      <vt:lpstr>Queen Elizabeth 1</vt:lpstr>
      <vt:lpstr>Slide 11</vt:lpstr>
      <vt:lpstr>Slide 12</vt:lpstr>
      <vt:lpstr>Slide 13</vt:lpstr>
      <vt:lpstr>Slide 14</vt:lpstr>
      <vt:lpstr>Slide 15</vt:lpstr>
      <vt:lpstr>Slide 16</vt:lpstr>
      <vt:lpstr>Interview with Dr. Sternberg </vt:lpstr>
      <vt:lpstr>Slide 18</vt:lpstr>
      <vt:lpstr>Slide 19</vt:lpstr>
      <vt:lpstr>Slide 20</vt:lpstr>
      <vt:lpstr>Slide 21</vt:lpstr>
      <vt:lpstr>Slide 22</vt:lpstr>
      <vt:lpstr>Slide 23</vt:lpstr>
      <vt:lpstr>Slide 24</vt:lpstr>
      <vt:lpstr>Slide 25</vt:lpstr>
      <vt:lpstr>Slide 26</vt:lpstr>
      <vt:lpstr>Slide 27</vt:lpstr>
      <vt:lpstr>Slide 28</vt:lpstr>
      <vt:lpstr>Holocaust Centre of New Zealand</vt:lpstr>
      <vt:lpstr>Slide 30</vt:lpstr>
      <vt:lpstr>Slide 31</vt:lpstr>
      <vt:lpstr>Slide 32</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Fate of the Jewish Doctors in Berlin under National Socialism.</dc:title>
  <dc:creator>Williams</dc:creator>
  <cp:lastModifiedBy>Williams</cp:lastModifiedBy>
  <cp:revision>97</cp:revision>
  <dcterms:created xsi:type="dcterms:W3CDTF">2010-11-28T22:58:58Z</dcterms:created>
  <dcterms:modified xsi:type="dcterms:W3CDTF">2014-08-25T06:34:24Z</dcterms:modified>
</cp:coreProperties>
</file>