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0" r:id="rId2"/>
    <p:sldId id="287" r:id="rId3"/>
    <p:sldId id="293" r:id="rId4"/>
    <p:sldId id="309" r:id="rId5"/>
    <p:sldId id="285" r:id="rId6"/>
    <p:sldId id="307" r:id="rId7"/>
    <p:sldId id="301" r:id="rId8"/>
    <p:sldId id="302" r:id="rId9"/>
    <p:sldId id="308" r:id="rId10"/>
    <p:sldId id="288" r:id="rId11"/>
    <p:sldId id="310" r:id="rId12"/>
    <p:sldId id="312" r:id="rId13"/>
    <p:sldId id="311" r:id="rId14"/>
    <p:sldId id="314" r:id="rId15"/>
    <p:sldId id="299" r:id="rId16"/>
    <p:sldId id="300" r:id="rId17"/>
    <p:sldId id="297" r:id="rId18"/>
    <p:sldId id="296" r:id="rId19"/>
    <p:sldId id="292" r:id="rId20"/>
    <p:sldId id="291" r:id="rId21"/>
    <p:sldId id="306" r:id="rId22"/>
    <p:sldId id="303" r:id="rId23"/>
    <p:sldId id="305" r:id="rId24"/>
    <p:sldId id="295" r:id="rId25"/>
    <p:sldId id="31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s"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718" autoAdjust="0"/>
  </p:normalViewPr>
  <p:slideViewPr>
    <p:cSldViewPr>
      <p:cViewPr>
        <p:scale>
          <a:sx n="100" d="100"/>
          <a:sy n="100" d="100"/>
        </p:scale>
        <p:origin x="-50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B80CF-51BE-47CC-8247-96D52F3464CF}" type="datetimeFigureOut">
              <a:rPr lang="en-SG" smtClean="0"/>
              <a:pPr/>
              <a:t>2/12/2014</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AED76-BB0C-4FDC-B776-C1C1C6311FF4}" type="slidenum">
              <a:rPr lang="en-SG" smtClean="0"/>
              <a:pPr/>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DBB9387-3406-4FC4-8A40-24D32A30A28C}" type="datetimeFigureOut">
              <a:rPr lang="en-SG" smtClean="0"/>
              <a:pPr/>
              <a:t>2/12/2014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DBB9387-3406-4FC4-8A40-24D32A30A28C}" type="datetimeFigureOut">
              <a:rPr lang="en-SG" smtClean="0"/>
              <a:pPr/>
              <a:t>2/12/2014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DBB9387-3406-4FC4-8A40-24D32A30A28C}" type="datetimeFigureOut">
              <a:rPr lang="en-SG" smtClean="0"/>
              <a:pPr/>
              <a:t>2/12/2014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DBB9387-3406-4FC4-8A40-24D32A30A28C}" type="datetimeFigureOut">
              <a:rPr lang="en-SG" smtClean="0"/>
              <a:pPr/>
              <a:t>2/12/2014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B9387-3406-4FC4-8A40-24D32A30A28C}" type="datetimeFigureOut">
              <a:rPr lang="en-SG" smtClean="0"/>
              <a:pPr/>
              <a:t>2/12/2014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DBB9387-3406-4FC4-8A40-24D32A30A28C}" type="datetimeFigureOut">
              <a:rPr lang="en-SG" smtClean="0"/>
              <a:pPr/>
              <a:t>2/12/2014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DBB9387-3406-4FC4-8A40-24D32A30A28C}" type="datetimeFigureOut">
              <a:rPr lang="en-SG" smtClean="0"/>
              <a:pPr/>
              <a:t>2/12/2014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DBB9387-3406-4FC4-8A40-24D32A30A28C}" type="datetimeFigureOut">
              <a:rPr lang="en-SG" smtClean="0"/>
              <a:pPr/>
              <a:t>2/12/2014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B9387-3406-4FC4-8A40-24D32A30A28C}" type="datetimeFigureOut">
              <a:rPr lang="en-SG" smtClean="0"/>
              <a:pPr/>
              <a:t>2/12/2014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B9387-3406-4FC4-8A40-24D32A30A28C}" type="datetimeFigureOut">
              <a:rPr lang="en-SG" smtClean="0"/>
              <a:pPr/>
              <a:t>2/12/2014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B9387-3406-4FC4-8A40-24D32A30A28C}" type="datetimeFigureOut">
              <a:rPr lang="en-SG" smtClean="0"/>
              <a:pPr/>
              <a:t>2/12/2014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772E608-7F0D-4E82-8F95-81ED7CABC3D3}"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B9387-3406-4FC4-8A40-24D32A30A28C}" type="datetimeFigureOut">
              <a:rPr lang="en-SG" smtClean="0"/>
              <a:pPr/>
              <a:t>2/12/2014</a:t>
            </a:fld>
            <a:endParaRPr lang="en-SG"/>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2E608-7F0D-4E82-8F95-81ED7CABC3D3}"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ccdhb.org.nz/hhist/Staff/images/CochraneKW1.jpg"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cdhb.org.nz/hhist/Staff/images/TuckerCL.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cdhb.org.nz/hhist/Staff/images/jvc2.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nz/url?sa=i&amp;source=images&amp;cd=&amp;ved=0CAgQjRw&amp;url=http://www.iep.utm.edu/maimonid/&amp;ei=GhtpVNT_D4G2mwWyloGgDQ&amp;psig=AFQjCNFzD4xk8UvL9cE4iA-axB1KTar4Yw&amp;ust=141626076232830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Omnipotent Doctor to Multidisciplinary Team.</a:t>
            </a:r>
            <a:endParaRPr lang="en-SG" dirty="0"/>
          </a:p>
        </p:txBody>
      </p:sp>
      <p:sp>
        <p:nvSpPr>
          <p:cNvPr id="3" name="Content Placeholder 2"/>
          <p:cNvSpPr>
            <a:spLocks noGrp="1"/>
          </p:cNvSpPr>
          <p:nvPr>
            <p:ph idx="4294967295"/>
          </p:nvPr>
        </p:nvSpPr>
        <p:spPr>
          <a:xfrm>
            <a:off x="0" y="1600200"/>
            <a:ext cx="8229600" cy="4525963"/>
          </a:xfrm>
        </p:spPr>
        <p:txBody>
          <a:bodyPr/>
          <a:lstStyle/>
          <a:p>
            <a:endParaRPr lang="en-US" dirty="0" smtClean="0"/>
          </a:p>
          <a:p>
            <a:r>
              <a:rPr lang="en-US" dirty="0" smtClean="0"/>
              <a:t>What happened ?</a:t>
            </a:r>
          </a:p>
          <a:p>
            <a:endParaRPr lang="en-US" dirty="0" smtClean="0"/>
          </a:p>
          <a:p>
            <a:pPr>
              <a:buNone/>
            </a:pPr>
            <a:r>
              <a:rPr lang="en-US" dirty="0" smtClean="0"/>
              <a:t>Has it made any difference to Patient Care?</a:t>
            </a:r>
          </a:p>
          <a:p>
            <a:pPr>
              <a:buNone/>
            </a:pPr>
            <a:endParaRPr lang="en-US" dirty="0" smtClean="0"/>
          </a:p>
          <a:p>
            <a:pPr>
              <a:buNone/>
            </a:pPr>
            <a:endParaRPr lang="en-US" dirty="0" smtClean="0"/>
          </a:p>
          <a:p>
            <a:pPr>
              <a:buNone/>
            </a:pPr>
            <a:r>
              <a:rPr lang="en-US" dirty="0" smtClean="0"/>
              <a:t>Dr. Susi Williams       December 2014</a:t>
            </a:r>
            <a:endParaRPr lang="en-S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43841"/>
            <a:ext cx="4572000" cy="3970318"/>
          </a:xfrm>
          <a:prstGeom prst="rect">
            <a:avLst/>
          </a:prstGeom>
        </p:spPr>
        <p:txBody>
          <a:bodyPr>
            <a:spAutoFit/>
          </a:bodyPr>
          <a:lstStyle/>
          <a:p>
            <a:r>
              <a:rPr lang="en-SG" dirty="0" smtClean="0"/>
              <a:t>“I solemnly declare that, as a Graduate in Medicine of the University of New Zealand, I will exercise my profession to the best of my knowledge and ability for the good of all persons whose health may be placed in my care and for the public weal.</a:t>
            </a:r>
          </a:p>
          <a:p>
            <a:r>
              <a:rPr lang="en-SG" dirty="0" smtClean="0"/>
              <a:t>I will respect the secrets which are confided in me and maintain the utmost respect for human life. I will hold in due regard the honourable traditions of and obligations of the medical profession and do nothing inconsistent therewith and I will be loyal to the University and endeavour to promote its welfare and maintain its reputation.”</a:t>
            </a:r>
            <a:endParaRPr lang="en-SG" dirty="0"/>
          </a:p>
        </p:txBody>
      </p:sp>
      <p:sp>
        <p:nvSpPr>
          <p:cNvPr id="3" name="TextBox 2"/>
          <p:cNvSpPr txBox="1"/>
          <p:nvPr/>
        </p:nvSpPr>
        <p:spPr>
          <a:xfrm>
            <a:off x="1043608" y="2060848"/>
            <a:ext cx="184731" cy="369332"/>
          </a:xfrm>
          <a:prstGeom prst="rect">
            <a:avLst/>
          </a:prstGeom>
          <a:noFill/>
        </p:spPr>
        <p:txBody>
          <a:bodyPr wrap="none" rtlCol="0">
            <a:spAutoFit/>
          </a:bodyPr>
          <a:lstStyle/>
          <a:p>
            <a:endParaRPr lang="en-S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Oath of </a:t>
            </a:r>
            <a:r>
              <a:rPr lang="en-US" dirty="0" err="1" smtClean="0"/>
              <a:t>Maimonades</a:t>
            </a:r>
            <a:endParaRPr lang="en-SG"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Has been attributed to him but may have been written by </a:t>
            </a:r>
            <a:r>
              <a:rPr lang="en-US" dirty="0" err="1" smtClean="0"/>
              <a:t>Herz</a:t>
            </a:r>
            <a:r>
              <a:rPr lang="en-US" dirty="0" smtClean="0"/>
              <a:t> a German physician, who wrote it down much later.</a:t>
            </a:r>
            <a:endParaRPr lang="en-S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Declaration of Geneva</a:t>
            </a:r>
            <a:br>
              <a:rPr lang="en-US" dirty="0" smtClean="0"/>
            </a:br>
            <a:r>
              <a:rPr lang="en-US" dirty="0" smtClean="0"/>
              <a:t> (Physician’s Oath)</a:t>
            </a:r>
            <a:endParaRPr lang="en-SG"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Adopted by the General Assembly of the World Medical Association  at Geneva in 1948</a:t>
            </a:r>
          </a:p>
          <a:p>
            <a:r>
              <a:rPr lang="en-US" dirty="0" smtClean="0"/>
              <a:t>Amended 1968,1983,1994 and editorially revised in 2005 and 2006</a:t>
            </a:r>
            <a:endParaRPr lang="en-S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Nightingale pledge</a:t>
            </a:r>
            <a:endParaRPr lang="en-SG" dirty="0"/>
          </a:p>
        </p:txBody>
      </p:sp>
      <p:sp>
        <p:nvSpPr>
          <p:cNvPr id="5" name="Content Placeholder 4"/>
          <p:cNvSpPr>
            <a:spLocks noGrp="1"/>
          </p:cNvSpPr>
          <p:nvPr>
            <p:ph idx="1"/>
          </p:nvPr>
        </p:nvSpPr>
        <p:spPr/>
        <p:txBody>
          <a:bodyPr/>
          <a:lstStyle/>
          <a:p>
            <a:endParaRPr lang="en-US" dirty="0" smtClean="0"/>
          </a:p>
          <a:p>
            <a:r>
              <a:rPr lang="en-US" dirty="0" smtClean="0"/>
              <a:t>Based on the Hippocratic Oath. </a:t>
            </a:r>
          </a:p>
          <a:p>
            <a:r>
              <a:rPr lang="en-US" dirty="0" smtClean="0"/>
              <a:t>It was used first in 1893</a:t>
            </a:r>
          </a:p>
          <a:p>
            <a:r>
              <a:rPr lang="en-US" dirty="0" smtClean="0"/>
              <a:t>Amended in 1935</a:t>
            </a:r>
            <a:endParaRPr lang="en-S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Changes in the past 50 Years</a:t>
            </a:r>
            <a:endParaRPr lang="en-SG" dirty="0"/>
          </a:p>
        </p:txBody>
      </p:sp>
      <p:sp>
        <p:nvSpPr>
          <p:cNvPr id="5" name="Content Placeholder 4"/>
          <p:cNvSpPr>
            <a:spLocks noGrp="1"/>
          </p:cNvSpPr>
          <p:nvPr>
            <p:ph idx="1"/>
          </p:nvPr>
        </p:nvSpPr>
        <p:spPr/>
        <p:txBody>
          <a:bodyPr/>
          <a:lstStyle/>
          <a:p>
            <a:endParaRPr lang="en-US" dirty="0" smtClean="0"/>
          </a:p>
          <a:p>
            <a:r>
              <a:rPr lang="en-US" dirty="0" smtClean="0"/>
              <a:t>MANY</a:t>
            </a:r>
          </a:p>
          <a:p>
            <a:endParaRPr lang="en-US" dirty="0" smtClean="0"/>
          </a:p>
          <a:p>
            <a:endParaRPr lang="en-US" dirty="0" smtClean="0"/>
          </a:p>
          <a:p>
            <a:r>
              <a:rPr lang="en-US" dirty="0" smtClean="0"/>
              <a:t>a</a:t>
            </a:r>
            <a:r>
              <a:rPr lang="en-US" smtClean="0"/>
              <a:t>nd </a:t>
            </a:r>
            <a:r>
              <a:rPr lang="en-US" dirty="0" smtClean="0"/>
              <a:t>the increasing reliance on the TEAM</a:t>
            </a:r>
            <a:endParaRPr lang="en-S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 Keith Wallace Cochrane  Superintendent </a:t>
            </a:r>
            <a:br>
              <a:rPr lang="en-US" dirty="0" smtClean="0"/>
            </a:br>
            <a:r>
              <a:rPr lang="en-US" dirty="0" smtClean="0"/>
              <a:t>            Wellington Hospital</a:t>
            </a:r>
            <a:endParaRPr lang="en-SG"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SG"/>
          </a:p>
        </p:txBody>
      </p:sp>
      <p:pic>
        <p:nvPicPr>
          <p:cNvPr id="29698" name="Picture 2" descr="http://www.ccdhb.org.nz/hhist/Staff/images/CochraneKW1.JPG">
            <a:hlinkClick r:id="rId2"/>
          </p:cNvPr>
          <p:cNvPicPr>
            <a:picLocks noChangeAspect="1" noChangeArrowheads="1"/>
          </p:cNvPicPr>
          <p:nvPr/>
        </p:nvPicPr>
        <p:blipFill>
          <a:blip r:embed="rId3" cstate="print"/>
          <a:srcRect/>
          <a:stretch>
            <a:fillRect/>
          </a:stretch>
        </p:blipFill>
        <p:spPr bwMode="auto">
          <a:xfrm>
            <a:off x="3419872" y="1340768"/>
            <a:ext cx="2000250" cy="2857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29698" name="Picture 2" descr="http://www.ccdhb.org.nz/hhist/Staff/images/HallGF.jpg"/>
          <p:cNvPicPr>
            <a:picLocks noChangeAspect="1" noChangeArrowheads="1"/>
          </p:cNvPicPr>
          <p:nvPr/>
        </p:nvPicPr>
        <p:blipFill>
          <a:blip r:embed="rId2" cstate="print"/>
          <a:srcRect/>
          <a:stretch>
            <a:fillRect/>
          </a:stretch>
        </p:blipFill>
        <p:spPr bwMode="auto">
          <a:xfrm>
            <a:off x="2123728" y="980728"/>
            <a:ext cx="4286250" cy="61817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leb Tucker">
            <a:hlinkClick r:id="rId2"/>
          </p:cNvPr>
          <p:cNvPicPr>
            <a:picLocks noChangeAspect="1" noChangeArrowheads="1"/>
          </p:cNvPicPr>
          <p:nvPr/>
        </p:nvPicPr>
        <p:blipFill>
          <a:blip r:embed="rId3" cstate="print"/>
          <a:srcRect/>
          <a:stretch>
            <a:fillRect/>
          </a:stretch>
        </p:blipFill>
        <p:spPr bwMode="auto">
          <a:xfrm>
            <a:off x="4860032" y="2708920"/>
            <a:ext cx="2000250" cy="2857500"/>
          </a:xfrm>
          <a:prstGeom prst="rect">
            <a:avLst/>
          </a:prstGeom>
          <a:noFill/>
        </p:spPr>
      </p:pic>
      <p:sp>
        <p:nvSpPr>
          <p:cNvPr id="5" name="TextBox 4"/>
          <p:cNvSpPr txBox="1"/>
          <p:nvPr/>
        </p:nvSpPr>
        <p:spPr>
          <a:xfrm>
            <a:off x="755576" y="2996952"/>
            <a:ext cx="2304256" cy="369332"/>
          </a:xfrm>
          <a:prstGeom prst="rect">
            <a:avLst/>
          </a:prstGeom>
          <a:noFill/>
        </p:spPr>
        <p:txBody>
          <a:bodyPr wrap="square" rtlCol="0">
            <a:spAutoFit/>
          </a:bodyPr>
          <a:lstStyle/>
          <a:p>
            <a:r>
              <a:rPr lang="en-US" dirty="0" smtClean="0"/>
              <a:t>Dr. Caleb Lewis Tucker</a:t>
            </a:r>
            <a:endParaRPr lang="en-SG" dirty="0"/>
          </a:p>
        </p:txBody>
      </p:sp>
      <p:sp>
        <p:nvSpPr>
          <p:cNvPr id="6" name="TextBox 5"/>
          <p:cNvSpPr txBox="1"/>
          <p:nvPr/>
        </p:nvSpPr>
        <p:spPr>
          <a:xfrm flipH="1">
            <a:off x="868299" y="3861048"/>
            <a:ext cx="2839605" cy="646331"/>
          </a:xfrm>
          <a:prstGeom prst="rect">
            <a:avLst/>
          </a:prstGeom>
          <a:noFill/>
        </p:spPr>
        <p:txBody>
          <a:bodyPr wrap="square" rtlCol="0">
            <a:spAutoFit/>
          </a:bodyPr>
          <a:lstStyle/>
          <a:p>
            <a:r>
              <a:rPr lang="en-US" dirty="0" smtClean="0"/>
              <a:t>Superintendent in Chief Wellington Hospital Board</a:t>
            </a:r>
            <a:endParaRPr lang="en-S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James </a:t>
            </a:r>
            <a:r>
              <a:rPr lang="en-US" dirty="0" err="1" smtClean="0"/>
              <a:t>Verney</a:t>
            </a:r>
            <a:r>
              <a:rPr lang="en-US" dirty="0" smtClean="0"/>
              <a:t> Cable</a:t>
            </a:r>
            <a:endParaRPr lang="en-SG" dirty="0"/>
          </a:p>
        </p:txBody>
      </p:sp>
      <p:sp>
        <p:nvSpPr>
          <p:cNvPr id="3" name="Content Placeholder 2"/>
          <p:cNvSpPr>
            <a:spLocks noGrp="1"/>
          </p:cNvSpPr>
          <p:nvPr>
            <p:ph idx="1"/>
          </p:nvPr>
        </p:nvSpPr>
        <p:spPr/>
        <p:txBody>
          <a:bodyPr/>
          <a:lstStyle/>
          <a:p>
            <a:pPr>
              <a:buNone/>
            </a:pPr>
            <a:endParaRPr lang="en-SG" dirty="0"/>
          </a:p>
        </p:txBody>
      </p:sp>
      <p:pic>
        <p:nvPicPr>
          <p:cNvPr id="10242" name="Picture 2" descr="Verney Cable">
            <a:hlinkClick r:id="rId2"/>
          </p:cNvPr>
          <p:cNvPicPr>
            <a:picLocks noChangeAspect="1" noChangeArrowheads="1"/>
          </p:cNvPicPr>
          <p:nvPr/>
        </p:nvPicPr>
        <p:blipFill>
          <a:blip r:embed="rId3" cstate="print"/>
          <a:srcRect/>
          <a:stretch>
            <a:fillRect/>
          </a:stretch>
        </p:blipFill>
        <p:spPr bwMode="auto">
          <a:xfrm>
            <a:off x="3419872" y="1988840"/>
            <a:ext cx="2000250" cy="2667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2585323"/>
          </a:xfrm>
          <a:prstGeom prst="rect">
            <a:avLst/>
          </a:prstGeom>
        </p:spPr>
        <p:txBody>
          <a:bodyPr>
            <a:spAutoFit/>
          </a:bodyPr>
          <a:lstStyle/>
          <a:p>
            <a:r>
              <a:rPr lang="en-SG" dirty="0" smtClean="0"/>
              <a:t>    </a:t>
            </a:r>
            <a:r>
              <a:rPr lang="en-SG" b="1" dirty="0" smtClean="0"/>
              <a:t>Journal of Royal College of Physicians</a:t>
            </a:r>
            <a:r>
              <a:rPr lang="en-SG" dirty="0" smtClean="0"/>
              <a:t> </a:t>
            </a:r>
          </a:p>
          <a:p>
            <a:endParaRPr lang="en-SG" dirty="0" smtClean="0"/>
          </a:p>
          <a:p>
            <a:r>
              <a:rPr lang="en-SG" b="1" dirty="0" smtClean="0"/>
              <a:t>Clinical Medicine </a:t>
            </a:r>
            <a:r>
              <a:rPr lang="en-SG" dirty="0" err="1" smtClean="0"/>
              <a:t>Vol</a:t>
            </a:r>
            <a:r>
              <a:rPr lang="en-SG" dirty="0" smtClean="0"/>
              <a:t> 14 No 3 dated </a:t>
            </a:r>
            <a:r>
              <a:rPr lang="en-SG" b="1" dirty="0" smtClean="0"/>
              <a:t>3/6/14</a:t>
            </a:r>
            <a:r>
              <a:rPr lang="en-SG" dirty="0" smtClean="0"/>
              <a:t> </a:t>
            </a:r>
          </a:p>
          <a:p>
            <a:endParaRPr lang="en-SG" dirty="0" smtClean="0"/>
          </a:p>
          <a:p>
            <a:endParaRPr lang="en-SG" dirty="0" smtClean="0"/>
          </a:p>
          <a:p>
            <a:endParaRPr lang="en-SG" dirty="0" smtClean="0"/>
          </a:p>
          <a:p>
            <a:r>
              <a:rPr lang="en-SG" dirty="0" smtClean="0"/>
              <a:t>discusses the working of a multidisciplinary team when sorting out who should have a PEG inserted.</a:t>
            </a:r>
            <a:endParaRPr lang="en-S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SG"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Study of past events, especially human affairs</a:t>
            </a:r>
          </a:p>
          <a:p>
            <a:endParaRPr lang="en-US" dirty="0" smtClean="0"/>
          </a:p>
          <a:p>
            <a:r>
              <a:rPr lang="en-US" dirty="0" smtClean="0"/>
              <a:t>Eventful past career</a:t>
            </a:r>
            <a:endParaRPr lang="en-S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66843"/>
            <a:ext cx="4572000" cy="5078313"/>
          </a:xfrm>
          <a:prstGeom prst="rect">
            <a:avLst/>
          </a:prstGeom>
        </p:spPr>
        <p:txBody>
          <a:bodyPr>
            <a:spAutoFit/>
          </a:bodyPr>
          <a:lstStyle/>
          <a:p>
            <a:r>
              <a:rPr lang="en-SG" dirty="0" smtClean="0"/>
              <a:t>Paper written by </a:t>
            </a:r>
            <a:r>
              <a:rPr lang="en-SG" dirty="0" err="1" smtClean="0"/>
              <a:t>Gemma</a:t>
            </a:r>
            <a:r>
              <a:rPr lang="en-SG" dirty="0" smtClean="0"/>
              <a:t> Clarke Research associate; Sarah Galbraith Consultant in Palliative Care; Jeremy Woodward Gastroenterologist; Anthony Holland University Chair of Health Foundation; Steven Barclay University Lecturer GP and Palliative Care.</a:t>
            </a:r>
          </a:p>
          <a:p>
            <a:endParaRPr lang="en-SG" dirty="0" smtClean="0"/>
          </a:p>
          <a:p>
            <a:r>
              <a:rPr lang="en-SG" dirty="0" smtClean="0"/>
              <a:t>  </a:t>
            </a:r>
            <a:r>
              <a:rPr lang="en-SG" b="1" dirty="0" smtClean="0"/>
              <a:t>“A multidisciplinary team meeting provides a crucial space for clinicians to come together and discuss the wider issues involved, in detail and in depth.”  </a:t>
            </a:r>
          </a:p>
          <a:p>
            <a:endParaRPr lang="en-SG" dirty="0" smtClean="0"/>
          </a:p>
          <a:p>
            <a:r>
              <a:rPr lang="en-SG" dirty="0" smtClean="0"/>
              <a:t>This particular team was chaired by the Consultant in Palliative Medicine but include gastroenterology staff, geriatric staff,  speech therapists, dieticians , clinical nurses, endoscopy nurse and the patient’s primary care nurse.</a:t>
            </a:r>
            <a:endParaRPr lang="en-S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Silverstream</a:t>
            </a:r>
            <a:r>
              <a:rPr lang="en-US" dirty="0" smtClean="0"/>
              <a:t> Hospital</a:t>
            </a:r>
            <a:endParaRPr lang="en-SG" dirty="0"/>
          </a:p>
        </p:txBody>
      </p:sp>
      <p:pic>
        <p:nvPicPr>
          <p:cNvPr id="3" name="Picture 2" descr="photo 1 (2).JPG"/>
          <p:cNvPicPr>
            <a:picLocks noChangeAspect="1"/>
          </p:cNvPicPr>
          <p:nvPr/>
        </p:nvPicPr>
        <p:blipFill>
          <a:blip r:embed="rId2" cstate="print">
            <a:lum bright="-20000"/>
          </a:blip>
          <a:stretch>
            <a:fillRect/>
          </a:stretch>
        </p:blipFill>
        <p:spPr>
          <a:xfrm>
            <a:off x="2000250" y="0"/>
            <a:ext cx="5143500"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siwilliams\Pictures\photo 2.JPG"/>
          <p:cNvPicPr>
            <a:picLocks noChangeAspect="1" noChangeArrowheads="1"/>
          </p:cNvPicPr>
          <p:nvPr/>
        </p:nvPicPr>
        <p:blipFill>
          <a:blip r:embed="rId2" cstate="print"/>
          <a:srcRect/>
          <a:stretch>
            <a:fillRect/>
          </a:stretch>
        </p:blipFill>
        <p:spPr bwMode="auto">
          <a:xfrm>
            <a:off x="0" y="416314"/>
            <a:ext cx="9144000" cy="602537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1.JPG"/>
          <p:cNvPicPr>
            <a:picLocks noChangeAspect="1"/>
          </p:cNvPicPr>
          <p:nvPr/>
        </p:nvPicPr>
        <p:blipFill>
          <a:blip r:embed="rId2" cstate="print"/>
          <a:stretch>
            <a:fillRect/>
          </a:stretch>
        </p:blipFill>
        <p:spPr>
          <a:xfrm>
            <a:off x="21766" y="0"/>
            <a:ext cx="9100467"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SG" dirty="0"/>
          </a:p>
        </p:txBody>
      </p:sp>
      <p:sp>
        <p:nvSpPr>
          <p:cNvPr id="3" name="Content Placeholder 2"/>
          <p:cNvSpPr>
            <a:spLocks noGrp="1"/>
          </p:cNvSpPr>
          <p:nvPr>
            <p:ph idx="1"/>
          </p:nvPr>
        </p:nvSpPr>
        <p:spPr/>
        <p:txBody>
          <a:bodyPr>
            <a:normAutofit fontScale="92500" lnSpcReduction="10000"/>
          </a:bodyPr>
          <a:lstStyle/>
          <a:p>
            <a:r>
              <a:rPr lang="en-US" dirty="0" smtClean="0"/>
              <a:t>Doctor</a:t>
            </a:r>
          </a:p>
          <a:p>
            <a:r>
              <a:rPr lang="en-US" smtClean="0"/>
              <a:t>Nurse(s)</a:t>
            </a:r>
            <a:endParaRPr lang="en-US" dirty="0" smtClean="0"/>
          </a:p>
          <a:p>
            <a:r>
              <a:rPr lang="en-US" dirty="0" smtClean="0"/>
              <a:t>Physiotherapist</a:t>
            </a:r>
          </a:p>
          <a:p>
            <a:r>
              <a:rPr lang="en-US" dirty="0" smtClean="0"/>
              <a:t>Occupational Therapist </a:t>
            </a:r>
          </a:p>
          <a:p>
            <a:r>
              <a:rPr lang="en-US" dirty="0" smtClean="0"/>
              <a:t>Social Worker</a:t>
            </a:r>
          </a:p>
          <a:p>
            <a:r>
              <a:rPr lang="en-US" dirty="0" smtClean="0"/>
              <a:t>Pharmacist</a:t>
            </a:r>
          </a:p>
          <a:p>
            <a:r>
              <a:rPr lang="en-US" dirty="0" smtClean="0"/>
              <a:t>Dietitian</a:t>
            </a:r>
          </a:p>
          <a:p>
            <a:r>
              <a:rPr lang="en-US" dirty="0" smtClean="0"/>
              <a:t>Others/ Family/Psychiatrist/Chaplain/Dentist/</a:t>
            </a:r>
            <a:r>
              <a:rPr lang="en-US" dirty="0" err="1" smtClean="0"/>
              <a:t>Winz</a:t>
            </a:r>
            <a:r>
              <a:rPr lang="en-US" dirty="0" smtClean="0"/>
              <a:t>/ACC</a:t>
            </a:r>
            <a:endParaRPr lang="en-S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a:t>
            </a:r>
            <a:endParaRPr lang="en-SG" dirty="0"/>
          </a:p>
        </p:txBody>
      </p:sp>
      <p:sp>
        <p:nvSpPr>
          <p:cNvPr id="3" name="Content Placeholder 2"/>
          <p:cNvSpPr>
            <a:spLocks noGrp="1"/>
          </p:cNvSpPr>
          <p:nvPr>
            <p:ph idx="1"/>
          </p:nvPr>
        </p:nvSpPr>
        <p:spPr/>
        <p:txBody>
          <a:bodyPr/>
          <a:lstStyle/>
          <a:p>
            <a:r>
              <a:rPr lang="en-US" dirty="0" smtClean="0"/>
              <a:t>Health and Disability Commission Act 1994   for Rights of Consumers</a:t>
            </a:r>
          </a:p>
          <a:p>
            <a:endParaRPr lang="en-US" dirty="0" smtClean="0"/>
          </a:p>
          <a:p>
            <a:r>
              <a:rPr lang="en-US" dirty="0" smtClean="0"/>
              <a:t>Health Practitioners Competence and Assurance Act 2003         to protect the Health and Safety of the public.   It looked at registration of most of the health professionals.                                              </a:t>
            </a:r>
            <a:endParaRPr lang="en-S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176.jpg"/>
          <p:cNvPicPr>
            <a:picLocks noChangeAspect="1"/>
          </p:cNvPicPr>
          <p:nvPr/>
        </p:nvPicPr>
        <p:blipFill>
          <a:blip r:embed="rId2" cstate="print"/>
          <a:stretch>
            <a:fillRect/>
          </a:stretch>
        </p:blipFill>
        <p:spPr>
          <a:xfrm>
            <a:off x="912101" y="1196752"/>
            <a:ext cx="7548331" cy="566124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wlspace-ccm.rice.edu/access/content/user/ecy1/Nazi%20Human%20Experimentation/Pics/Hippocrates.jpg"/>
          <p:cNvPicPr>
            <a:picLocks noChangeAspect="1" noChangeArrowheads="1"/>
          </p:cNvPicPr>
          <p:nvPr/>
        </p:nvPicPr>
        <p:blipFill>
          <a:blip r:embed="rId2" cstate="print"/>
          <a:srcRect/>
          <a:stretch>
            <a:fillRect/>
          </a:stretch>
        </p:blipFill>
        <p:spPr bwMode="auto">
          <a:xfrm>
            <a:off x="2915816" y="2060848"/>
            <a:ext cx="2914650" cy="40290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TsIsJ_Y_VUsDrAfaXGwFPCJD4Wfd-fXy-LXxpH1zWXXJDz7_0cZg">
            <a:hlinkClick r:id="rId2"/>
          </p:cNvPr>
          <p:cNvPicPr>
            <a:picLocks noChangeAspect="1" noChangeArrowheads="1"/>
          </p:cNvPicPr>
          <p:nvPr/>
        </p:nvPicPr>
        <p:blipFill>
          <a:blip r:embed="rId3" cstate="print"/>
          <a:srcRect/>
          <a:stretch>
            <a:fillRect/>
          </a:stretch>
        </p:blipFill>
        <p:spPr bwMode="auto">
          <a:xfrm>
            <a:off x="2555776" y="1196752"/>
            <a:ext cx="3790950" cy="52578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5-19 at 11.34.23 AM.png"/>
          <p:cNvPicPr>
            <a:picLocks noChangeAspect="1"/>
          </p:cNvPicPr>
          <p:nvPr/>
        </p:nvPicPr>
        <p:blipFill>
          <a:blip r:embed="rId2" cstate="print"/>
          <a:stretch>
            <a:fillRect/>
          </a:stretch>
        </p:blipFill>
        <p:spPr>
          <a:xfrm>
            <a:off x="1758558" y="0"/>
            <a:ext cx="5626883"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r>
              <a:rPr lang="en-US" smtClean="0"/>
              <a:t>Hunter Scottish Surgeon 1728-93</a:t>
            </a:r>
            <a:endParaRPr lang="en-SG"/>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SG"/>
          </a:p>
        </p:txBody>
      </p:sp>
      <p:pic>
        <p:nvPicPr>
          <p:cNvPr id="1026" name="Picture 2" descr="http://citizenscientistsleague.com/wp-content/uploads/2011/05/hunterjohn.jpg"/>
          <p:cNvPicPr>
            <a:picLocks noChangeAspect="1" noChangeArrowheads="1"/>
          </p:cNvPicPr>
          <p:nvPr/>
        </p:nvPicPr>
        <p:blipFill>
          <a:blip r:embed="rId2" cstate="print"/>
          <a:srcRect/>
          <a:stretch>
            <a:fillRect/>
          </a:stretch>
        </p:blipFill>
        <p:spPr bwMode="auto">
          <a:xfrm>
            <a:off x="2267744" y="1340768"/>
            <a:ext cx="4400550" cy="34004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normAutofit fontScale="90000"/>
          </a:bodyPr>
          <a:lstStyle/>
          <a:p>
            <a:r>
              <a:rPr lang="en-US" dirty="0" smtClean="0"/>
              <a:t>William Henry </a:t>
            </a:r>
            <a:r>
              <a:rPr lang="en-US" dirty="0" err="1" smtClean="0"/>
              <a:t>Blinman</a:t>
            </a:r>
            <a:r>
              <a:rPr lang="en-US" dirty="0" smtClean="0"/>
              <a:t> BULL             CBE    FRCS  FRACS</a:t>
            </a:r>
            <a:endParaRPr lang="en-SG" dirty="0"/>
          </a:p>
        </p:txBody>
      </p:sp>
      <p:pic>
        <p:nvPicPr>
          <p:cNvPr id="1026" name="Picture 2" descr="http://www.ccdhb.org.nz/hhist/staff/images/Bull2.jpg"/>
          <p:cNvPicPr>
            <a:picLocks noChangeAspect="1" noChangeArrowheads="1"/>
          </p:cNvPicPr>
          <p:nvPr/>
        </p:nvPicPr>
        <p:blipFill>
          <a:blip r:embed="rId2" cstate="print"/>
          <a:srcRect/>
          <a:stretch>
            <a:fillRect/>
          </a:stretch>
        </p:blipFill>
        <p:spPr bwMode="auto">
          <a:xfrm>
            <a:off x="2123728" y="1628800"/>
            <a:ext cx="4286250" cy="46577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Sir Frederick BOWERBANK                OBE KBE KNIGHT of GRACE ST. JOHN</a:t>
            </a:r>
            <a:endParaRPr lang="en-SG" dirty="0"/>
          </a:p>
        </p:txBody>
      </p:sp>
      <p:pic>
        <p:nvPicPr>
          <p:cNvPr id="29698" name="Picture 2" descr="http://www.ccdhb.org.nz/hhist/staff/images/BowerbankFred2.jpg"/>
          <p:cNvPicPr>
            <a:picLocks noChangeAspect="1" noChangeArrowheads="1"/>
          </p:cNvPicPr>
          <p:nvPr/>
        </p:nvPicPr>
        <p:blipFill>
          <a:blip r:embed="rId2" cstate="print"/>
          <a:srcRect/>
          <a:stretch>
            <a:fillRect/>
          </a:stretch>
        </p:blipFill>
        <p:spPr bwMode="auto">
          <a:xfrm>
            <a:off x="2123728" y="1484784"/>
            <a:ext cx="4600575" cy="58197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SG"/>
          </a:p>
        </p:txBody>
      </p:sp>
      <p:sp>
        <p:nvSpPr>
          <p:cNvPr id="11" name="Picture Placeholder 10"/>
          <p:cNvSpPr>
            <a:spLocks noGrp="1"/>
          </p:cNvSpPr>
          <p:nvPr>
            <p:ph type="pic" idx="1"/>
          </p:nvPr>
        </p:nvSpPr>
        <p:spPr/>
      </p:sp>
      <p:sp>
        <p:nvSpPr>
          <p:cNvPr id="8" name="Text Placeholder 7"/>
          <p:cNvSpPr>
            <a:spLocks noGrp="1"/>
          </p:cNvSpPr>
          <p:nvPr>
            <p:ph type="body" sz="half" idx="2"/>
          </p:nvPr>
        </p:nvSpPr>
        <p:spPr/>
        <p:txBody>
          <a:bodyPr>
            <a:normAutofit fontScale="85000" lnSpcReduction="20000"/>
          </a:bodyPr>
          <a:lstStyle/>
          <a:p>
            <a:endParaRPr lang="en-US" smtClean="0"/>
          </a:p>
          <a:p>
            <a:endParaRPr lang="en-US" smtClean="0"/>
          </a:p>
          <a:p>
            <a:endParaRPr lang="en-US" smtClean="0"/>
          </a:p>
          <a:p>
            <a:r>
              <a:rPr lang="en-US" smtClean="0"/>
              <a:t>Dr. Louisa Martindale Physician Surgeon Writer Magistrate and member NCW</a:t>
            </a:r>
            <a:endParaRPr lang="en-SG" dirty="0"/>
          </a:p>
        </p:txBody>
      </p:sp>
      <p:pic>
        <p:nvPicPr>
          <p:cNvPr id="35842" name="Picture 2" descr="Photo:Dr Louisa Martindale"/>
          <p:cNvPicPr>
            <a:picLocks noChangeAspect="1" noChangeArrowheads="1"/>
          </p:cNvPicPr>
          <p:nvPr/>
        </p:nvPicPr>
        <p:blipFill>
          <a:blip r:embed="rId2" cstate="print"/>
          <a:srcRect/>
          <a:stretch>
            <a:fillRect/>
          </a:stretch>
        </p:blipFill>
        <p:spPr bwMode="auto">
          <a:xfrm>
            <a:off x="3203848" y="1916832"/>
            <a:ext cx="2619375" cy="40481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TotalTime>
  <Words>476</Words>
  <Application>Microsoft Office PowerPoint</Application>
  <PresentationFormat>On-screen Show (4:3)</PresentationFormat>
  <Paragraphs>73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Omnipotent Doctor to Multidisciplinary Team.</vt:lpstr>
      <vt:lpstr>HISTORY</vt:lpstr>
      <vt:lpstr>Slide 3</vt:lpstr>
      <vt:lpstr>Slide 4</vt:lpstr>
      <vt:lpstr>Slide 5</vt:lpstr>
      <vt:lpstr>John Hunter Scottish Surgeon 1728-93</vt:lpstr>
      <vt:lpstr>William Henry Blinman BULL             CBE    FRCS  FRACS</vt:lpstr>
      <vt:lpstr>Sir Frederick BOWERBANK                OBE KBE KNIGHT of GRACE ST. JOHN</vt:lpstr>
      <vt:lpstr>Slide 9</vt:lpstr>
      <vt:lpstr>Slide 10</vt:lpstr>
      <vt:lpstr>The Oath of Maimonades</vt:lpstr>
      <vt:lpstr>The Declaration of Geneva  (Physician’s Oath)</vt:lpstr>
      <vt:lpstr>The Nightingale pledge</vt:lpstr>
      <vt:lpstr>Changes in the past 50 Years</vt:lpstr>
      <vt:lpstr>Dr. Keith Wallace Cochrane  Superintendent              Wellington Hospital</vt:lpstr>
      <vt:lpstr>Slide 16</vt:lpstr>
      <vt:lpstr>Slide 17</vt:lpstr>
      <vt:lpstr>Dr. James Verney Cable</vt:lpstr>
      <vt:lpstr>Slide 19</vt:lpstr>
      <vt:lpstr>Slide 20</vt:lpstr>
      <vt:lpstr>Silverstream Hospital</vt:lpstr>
      <vt:lpstr>Slide 22</vt:lpstr>
      <vt:lpstr>Slide 23</vt:lpstr>
      <vt:lpstr>Team Members</vt:lpstr>
      <vt:lpstr>Legislation</vt:lpstr>
      <vt:lpstr>Slide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Fate of the Jewish Doctors in Berlin under National Socialism.</dc:title>
  <dc:creator>Williams</dc:creator>
  <cp:lastModifiedBy>Williams</cp:lastModifiedBy>
  <cp:revision>106</cp:revision>
  <dcterms:created xsi:type="dcterms:W3CDTF">2010-11-28T22:58:58Z</dcterms:created>
  <dcterms:modified xsi:type="dcterms:W3CDTF">2014-12-02T07:43:51Z</dcterms:modified>
</cp:coreProperties>
</file>